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1"/>
  </p:sldMasterIdLst>
  <p:notesMasterIdLst>
    <p:notesMasterId r:id="rId81"/>
  </p:notesMasterIdLst>
  <p:sldIdLst>
    <p:sldId id="267" r:id="rId2"/>
    <p:sldId id="404" r:id="rId3"/>
    <p:sldId id="405" r:id="rId4"/>
    <p:sldId id="402" r:id="rId5"/>
    <p:sldId id="401" r:id="rId6"/>
    <p:sldId id="406" r:id="rId7"/>
    <p:sldId id="407" r:id="rId8"/>
    <p:sldId id="408" r:id="rId9"/>
    <p:sldId id="409" r:id="rId10"/>
    <p:sldId id="411" r:id="rId11"/>
    <p:sldId id="412" r:id="rId12"/>
    <p:sldId id="413" r:id="rId13"/>
    <p:sldId id="421" r:id="rId14"/>
    <p:sldId id="398" r:id="rId15"/>
    <p:sldId id="396" r:id="rId16"/>
    <p:sldId id="397" r:id="rId17"/>
    <p:sldId id="395" r:id="rId18"/>
    <p:sldId id="394" r:id="rId19"/>
    <p:sldId id="393" r:id="rId20"/>
    <p:sldId id="422" r:id="rId21"/>
    <p:sldId id="446" r:id="rId22"/>
    <p:sldId id="391" r:id="rId23"/>
    <p:sldId id="392" r:id="rId24"/>
    <p:sldId id="390" r:id="rId25"/>
    <p:sldId id="424" r:id="rId26"/>
    <p:sldId id="425" r:id="rId27"/>
    <p:sldId id="444" r:id="rId28"/>
    <p:sldId id="459" r:id="rId29"/>
    <p:sldId id="426" r:id="rId30"/>
    <p:sldId id="427" r:id="rId31"/>
    <p:sldId id="445" r:id="rId32"/>
    <p:sldId id="423" r:id="rId33"/>
    <p:sldId id="389" r:id="rId34"/>
    <p:sldId id="434" r:id="rId35"/>
    <p:sldId id="387" r:id="rId36"/>
    <p:sldId id="360" r:id="rId37"/>
    <p:sldId id="376" r:id="rId38"/>
    <p:sldId id="377" r:id="rId39"/>
    <p:sldId id="378" r:id="rId40"/>
    <p:sldId id="379" r:id="rId41"/>
    <p:sldId id="373" r:id="rId42"/>
    <p:sldId id="372" r:id="rId43"/>
    <p:sldId id="374" r:id="rId44"/>
    <p:sldId id="375" r:id="rId45"/>
    <p:sldId id="368" r:id="rId46"/>
    <p:sldId id="369" r:id="rId47"/>
    <p:sldId id="370" r:id="rId48"/>
    <p:sldId id="371" r:id="rId49"/>
    <p:sldId id="364" r:id="rId50"/>
    <p:sldId id="366" r:id="rId51"/>
    <p:sldId id="367" r:id="rId52"/>
    <p:sldId id="363" r:id="rId53"/>
    <p:sldId id="386" r:id="rId54"/>
    <p:sldId id="441" r:id="rId55"/>
    <p:sldId id="442" r:id="rId56"/>
    <p:sldId id="435" r:id="rId57"/>
    <p:sldId id="437" r:id="rId58"/>
    <p:sldId id="443" r:id="rId59"/>
    <p:sldId id="439" r:id="rId60"/>
    <p:sldId id="440" r:id="rId61"/>
    <p:sldId id="436" r:id="rId62"/>
    <p:sldId id="438" r:id="rId63"/>
    <p:sldId id="455" r:id="rId64"/>
    <p:sldId id="457" r:id="rId65"/>
    <p:sldId id="460" r:id="rId66"/>
    <p:sldId id="461" r:id="rId67"/>
    <p:sldId id="458" r:id="rId68"/>
    <p:sldId id="454" r:id="rId69"/>
    <p:sldId id="449" r:id="rId70"/>
    <p:sldId id="450" r:id="rId71"/>
    <p:sldId id="462" r:id="rId72"/>
    <p:sldId id="463" r:id="rId73"/>
    <p:sldId id="464" r:id="rId74"/>
    <p:sldId id="465" r:id="rId75"/>
    <p:sldId id="451" r:id="rId76"/>
    <p:sldId id="452" r:id="rId77"/>
    <p:sldId id="456" r:id="rId78"/>
    <p:sldId id="453" r:id="rId79"/>
    <p:sldId id="282" r:id="rId80"/>
  </p:sldIdLst>
  <p:sldSz cx="12192000" cy="6858000"/>
  <p:notesSz cx="6858000" cy="9144000"/>
  <p:custDataLst>
    <p:tags r:id="rId82"/>
  </p:custDataLst>
  <p:defaultTextStyle>
    <a:defPPr>
      <a:defRPr lang="tr-TR"/>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1E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Açık Stil 3 - Vurgu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11" autoAdjust="0"/>
    <p:restoredTop sz="94667" autoAdjust="0"/>
  </p:normalViewPr>
  <p:slideViewPr>
    <p:cSldViewPr snapToGrid="0">
      <p:cViewPr varScale="1">
        <p:scale>
          <a:sx n="63" d="100"/>
          <a:sy n="63" d="100"/>
        </p:scale>
        <p:origin x="832" y="64"/>
      </p:cViewPr>
      <p:guideLst>
        <p:guide orient="horz" pos="2160"/>
        <p:guide pos="3840"/>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D5722D-6BA6-421A-94CF-765F68F87CCE}" type="datetimeFigureOut">
              <a:rPr lang="tr-TR" smtClean="0"/>
              <a:t>29.04.2025</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C13230-5258-45EE-91AF-A234CB5CBBBA}" type="slidenum">
              <a:rPr lang="tr-TR" smtClean="0"/>
              <a:t>‹#›</a:t>
            </a:fld>
            <a:endParaRPr lang="tr-TR"/>
          </a:p>
        </p:txBody>
      </p:sp>
    </p:spTree>
    <p:extLst>
      <p:ext uri="{BB962C8B-B14F-4D97-AF65-F5344CB8AC3E}">
        <p14:creationId xmlns:p14="http://schemas.microsoft.com/office/powerpoint/2010/main" val="3006023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fld id="{F500A4F4-147E-4FC9-ACE5-B62089E1C9B1}" type="datetimeFigureOut">
              <a:rPr lang="tr-TR" smtClean="0"/>
              <a:t>29.04.2025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B471BF8A-7620-4F3D-ACE0-25F2E423A695}" type="slidenum">
              <a:rPr lang="tr-TR" smtClean="0"/>
              <a:t>‹#›</a:t>
            </a:fld>
            <a:endParaRPr lang="tr-TR"/>
          </a:p>
        </p:txBody>
      </p:sp>
    </p:spTree>
    <p:extLst>
      <p:ext uri="{BB962C8B-B14F-4D97-AF65-F5344CB8AC3E}">
        <p14:creationId xmlns:p14="http://schemas.microsoft.com/office/powerpoint/2010/main" val="270634259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F500A4F4-147E-4FC9-ACE5-B62089E1C9B1}" type="datetimeFigureOut">
              <a:rPr lang="tr-TR" smtClean="0"/>
              <a:t>29.04.2025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B471BF8A-7620-4F3D-ACE0-25F2E423A695}" type="slidenum">
              <a:rPr lang="tr-TR" smtClean="0"/>
              <a:t>‹#›</a:t>
            </a:fld>
            <a:endParaRPr lang="tr-TR"/>
          </a:p>
        </p:txBody>
      </p:sp>
    </p:spTree>
    <p:extLst>
      <p:ext uri="{BB962C8B-B14F-4D97-AF65-F5344CB8AC3E}">
        <p14:creationId xmlns:p14="http://schemas.microsoft.com/office/powerpoint/2010/main" val="1959583659"/>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F500A4F4-147E-4FC9-ACE5-B62089E1C9B1}" type="datetimeFigureOut">
              <a:rPr lang="tr-TR" smtClean="0"/>
              <a:t>29.04.2025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B471BF8A-7620-4F3D-ACE0-25F2E423A695}" type="slidenum">
              <a:rPr lang="tr-TR" smtClean="0"/>
              <a:t>‹#›</a:t>
            </a:fld>
            <a:endParaRPr lang="tr-TR"/>
          </a:p>
        </p:txBody>
      </p:sp>
    </p:spTree>
    <p:extLst>
      <p:ext uri="{BB962C8B-B14F-4D97-AF65-F5344CB8AC3E}">
        <p14:creationId xmlns:p14="http://schemas.microsoft.com/office/powerpoint/2010/main" val="193062298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F500A4F4-147E-4FC9-ACE5-B62089E1C9B1}" type="datetimeFigureOut">
              <a:rPr lang="tr-TR" smtClean="0"/>
              <a:t>29.04.2025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B471BF8A-7620-4F3D-ACE0-25F2E423A695}" type="slidenum">
              <a:rPr lang="tr-TR" smtClean="0"/>
              <a:t>‹#›</a:t>
            </a:fld>
            <a:endParaRPr lang="tr-TR"/>
          </a:p>
        </p:txBody>
      </p:sp>
    </p:spTree>
    <p:extLst>
      <p:ext uri="{BB962C8B-B14F-4D97-AF65-F5344CB8AC3E}">
        <p14:creationId xmlns:p14="http://schemas.microsoft.com/office/powerpoint/2010/main" val="4393087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fld id="{F500A4F4-147E-4FC9-ACE5-B62089E1C9B1}" type="datetimeFigureOut">
              <a:rPr lang="tr-TR" smtClean="0"/>
              <a:t>29.04.2025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B471BF8A-7620-4F3D-ACE0-25F2E423A695}" type="slidenum">
              <a:rPr lang="tr-TR" smtClean="0"/>
              <a:t>‹#›</a:t>
            </a:fld>
            <a:endParaRPr lang="tr-TR"/>
          </a:p>
        </p:txBody>
      </p:sp>
    </p:spTree>
    <p:extLst>
      <p:ext uri="{BB962C8B-B14F-4D97-AF65-F5344CB8AC3E}">
        <p14:creationId xmlns:p14="http://schemas.microsoft.com/office/powerpoint/2010/main" val="27446794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F500A4F4-147E-4FC9-ACE5-B62089E1C9B1}" type="datetimeFigureOut">
              <a:rPr lang="tr-TR" smtClean="0"/>
              <a:t>29.04.2025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B471BF8A-7620-4F3D-ACE0-25F2E423A695}" type="slidenum">
              <a:rPr lang="tr-TR" smtClean="0"/>
              <a:t>‹#›</a:t>
            </a:fld>
            <a:endParaRPr lang="tr-TR"/>
          </a:p>
        </p:txBody>
      </p:sp>
    </p:spTree>
    <p:extLst>
      <p:ext uri="{BB962C8B-B14F-4D97-AF65-F5344CB8AC3E}">
        <p14:creationId xmlns:p14="http://schemas.microsoft.com/office/powerpoint/2010/main" val="401736854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F500A4F4-147E-4FC9-ACE5-B62089E1C9B1}" type="datetimeFigureOut">
              <a:rPr lang="tr-TR" smtClean="0"/>
              <a:t>29.04.2025</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B471BF8A-7620-4F3D-ACE0-25F2E423A695}" type="slidenum">
              <a:rPr lang="tr-TR" smtClean="0"/>
              <a:t>‹#›</a:t>
            </a:fld>
            <a:endParaRPr lang="tr-TR"/>
          </a:p>
        </p:txBody>
      </p:sp>
    </p:spTree>
    <p:extLst>
      <p:ext uri="{BB962C8B-B14F-4D97-AF65-F5344CB8AC3E}">
        <p14:creationId xmlns:p14="http://schemas.microsoft.com/office/powerpoint/2010/main" val="332333935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F500A4F4-147E-4FC9-ACE5-B62089E1C9B1}" type="datetimeFigureOut">
              <a:rPr lang="tr-TR" smtClean="0"/>
              <a:t>29.04.2025</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B471BF8A-7620-4F3D-ACE0-25F2E423A695}" type="slidenum">
              <a:rPr lang="tr-TR" smtClean="0"/>
              <a:t>‹#›</a:t>
            </a:fld>
            <a:endParaRPr lang="tr-TR"/>
          </a:p>
        </p:txBody>
      </p:sp>
    </p:spTree>
    <p:extLst>
      <p:ext uri="{BB962C8B-B14F-4D97-AF65-F5344CB8AC3E}">
        <p14:creationId xmlns:p14="http://schemas.microsoft.com/office/powerpoint/2010/main" val="387129260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F500A4F4-147E-4FC9-ACE5-B62089E1C9B1}" type="datetimeFigureOut">
              <a:rPr lang="tr-TR" smtClean="0"/>
              <a:t>29.04.2025</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B471BF8A-7620-4F3D-ACE0-25F2E423A695}" type="slidenum">
              <a:rPr lang="tr-TR" smtClean="0"/>
              <a:t>‹#›</a:t>
            </a:fld>
            <a:endParaRPr lang="tr-TR"/>
          </a:p>
        </p:txBody>
      </p:sp>
      <p:pic>
        <p:nvPicPr>
          <p:cNvPr id="6" name="Resim 5">
            <a:extLst>
              <a:ext uri="{FF2B5EF4-FFF2-40B4-BE49-F238E27FC236}">
                <a16:creationId xmlns:a16="http://schemas.microsoft.com/office/drawing/2014/main" id="{F6418D92-44FE-64A1-D63D-83EAA72E66F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Resim 7">
            <a:extLst>
              <a:ext uri="{FF2B5EF4-FFF2-40B4-BE49-F238E27FC236}">
                <a16:creationId xmlns:a16="http://schemas.microsoft.com/office/drawing/2014/main" id="{57D9A6D4-9F61-3462-EBB7-8E2734AA62F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Resim 9">
            <a:extLst>
              <a:ext uri="{FF2B5EF4-FFF2-40B4-BE49-F238E27FC236}">
                <a16:creationId xmlns:a16="http://schemas.microsoft.com/office/drawing/2014/main" id="{9A4441B9-A7FC-697C-D9BF-7C6CE5CC88E8}"/>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2" name="Resim 11">
            <a:extLst>
              <a:ext uri="{FF2B5EF4-FFF2-40B4-BE49-F238E27FC236}">
                <a16:creationId xmlns:a16="http://schemas.microsoft.com/office/drawing/2014/main" id="{711FEFC4-97BA-EA3B-B24F-F99788EF831C}"/>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4" name="Resim 13">
            <a:extLst>
              <a:ext uri="{FF2B5EF4-FFF2-40B4-BE49-F238E27FC236}">
                <a16:creationId xmlns:a16="http://schemas.microsoft.com/office/drawing/2014/main" id="{AE4FFC52-E318-E25F-55E9-EEACDC8E5A45}"/>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6" name="Resim 15">
            <a:extLst>
              <a:ext uri="{FF2B5EF4-FFF2-40B4-BE49-F238E27FC236}">
                <a16:creationId xmlns:a16="http://schemas.microsoft.com/office/drawing/2014/main" id="{9D953298-A802-E1AA-3C02-D3039BEF653B}"/>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8" name="Resim 17">
            <a:extLst>
              <a:ext uri="{FF2B5EF4-FFF2-40B4-BE49-F238E27FC236}">
                <a16:creationId xmlns:a16="http://schemas.microsoft.com/office/drawing/2014/main" id="{60B44E53-AD9F-5802-5595-55F5EA896A1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20" name="Resim 19">
            <a:extLst>
              <a:ext uri="{FF2B5EF4-FFF2-40B4-BE49-F238E27FC236}">
                <a16:creationId xmlns:a16="http://schemas.microsoft.com/office/drawing/2014/main" id="{A0C1A038-9A03-9D86-0BDC-B7D6AA36781E}"/>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7832531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F500A4F4-147E-4FC9-ACE5-B62089E1C9B1}" type="datetimeFigureOut">
              <a:rPr lang="tr-TR" smtClean="0"/>
              <a:t>29.04.2025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B471BF8A-7620-4F3D-ACE0-25F2E423A695}" type="slidenum">
              <a:rPr lang="tr-TR" smtClean="0"/>
              <a:t>‹#›</a:t>
            </a:fld>
            <a:endParaRPr lang="tr-TR"/>
          </a:p>
        </p:txBody>
      </p:sp>
    </p:spTree>
    <p:extLst>
      <p:ext uri="{BB962C8B-B14F-4D97-AF65-F5344CB8AC3E}">
        <p14:creationId xmlns:p14="http://schemas.microsoft.com/office/powerpoint/2010/main" val="2910132787"/>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F500A4F4-147E-4FC9-ACE5-B62089E1C9B1}" type="datetimeFigureOut">
              <a:rPr lang="tr-TR" smtClean="0"/>
              <a:t>29.04.2025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B471BF8A-7620-4F3D-ACE0-25F2E423A695}" type="slidenum">
              <a:rPr lang="tr-TR" smtClean="0"/>
              <a:t>‹#›</a:t>
            </a:fld>
            <a:endParaRPr lang="tr-TR"/>
          </a:p>
        </p:txBody>
      </p:sp>
    </p:spTree>
    <p:extLst>
      <p:ext uri="{BB962C8B-B14F-4D97-AF65-F5344CB8AC3E}">
        <p14:creationId xmlns:p14="http://schemas.microsoft.com/office/powerpoint/2010/main" val="62040780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defPPr>
              <a:defRPr lang="tr-T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00A4F4-147E-4FC9-ACE5-B62089E1C9B1}" type="datetimeFigureOut">
              <a:rPr lang="tr-TR" smtClean="0"/>
              <a:t>29.04.2025</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defPPr>
              <a:defRPr lang="tr-T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471BF8A-7620-4F3D-ACE0-25F2E423A695}" type="slidenum">
              <a:rPr lang="tr-TR" smtClean="0"/>
              <a:t>‹#›</a:t>
            </a:fld>
            <a:endParaRPr lang="tr-TR"/>
          </a:p>
        </p:txBody>
      </p:sp>
      <p:pic>
        <p:nvPicPr>
          <p:cNvPr id="8" name="Resim 7">
            <a:extLst>
              <a:ext uri="{FF2B5EF4-FFF2-40B4-BE49-F238E27FC236}">
                <a16:creationId xmlns:a16="http://schemas.microsoft.com/office/drawing/2014/main" id="{764B3103-F716-0DDF-B7EF-24A091B3AC0C}"/>
              </a:ext>
            </a:extLst>
          </p:cNvPr>
          <p:cNvPicPr>
            <a:picLocks noChangeAspect="1"/>
          </p:cNvPicPr>
          <p:nvPr userDrawn="1"/>
        </p:nvPicPr>
        <p:blipFill>
          <a:blip r:embed="rId1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70146003"/>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microsoft.com/office/2007/relationships/media" Target="../media/media4.mp4"/><Relationship Id="rId7" Type="http://schemas.openxmlformats.org/officeDocument/2006/relationships/image" Target="../media/image38.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7.png"/><Relationship Id="rId5" Type="http://schemas.openxmlformats.org/officeDocument/2006/relationships/slideLayout" Target="../slideLayouts/slideLayout7.xml"/><Relationship Id="rId4" Type="http://schemas.openxmlformats.org/officeDocument/2006/relationships/video" Target="../media/media4.mp4"/></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60.png"/><Relationship Id="rId4" Type="http://schemas.openxmlformats.org/officeDocument/2006/relationships/image" Target="../media/image59.png"/></Relationships>
</file>

<file path=ppt/slides/_rels/slide5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6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6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71.png"/></Relationships>
</file>

<file path=ppt/slides/_rels/slide63.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6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hyperlink" Target="https://nip.tuik.gov.tr/Home/Adnks" TargetMode="Externa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7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 Id="rId5" Type="http://schemas.openxmlformats.org/officeDocument/2006/relationships/image" Target="../media/image98.png"/><Relationship Id="rId4" Type="http://schemas.openxmlformats.org/officeDocument/2006/relationships/image" Target="../media/image97.png"/></Relationships>
</file>

<file path=ppt/slides/_rels/slide7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2154206" y="1505027"/>
            <a:ext cx="7718139" cy="2585323"/>
          </a:xfrm>
          <a:prstGeom prst="rect">
            <a:avLst/>
          </a:prstGeom>
          <a:noFill/>
        </p:spPr>
        <p:txBody>
          <a:bodyPr wrap="none" lIns="91440" tIns="45720" rIns="91440" bIns="45720">
            <a:spAutoFit/>
          </a:bodyPr>
          <a:lstStyle/>
          <a:p>
            <a:pPr algn="ctr"/>
            <a:r>
              <a:rPr lang="tr-TR" sz="5400" b="1"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ENDÜSTRİYEL TESİSLERDE </a:t>
            </a:r>
          </a:p>
          <a:p>
            <a:pPr algn="ctr"/>
            <a:r>
              <a:rPr lang="tr-TR" sz="5400" b="1"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YANGIN GÜVENLİĞİ</a:t>
            </a:r>
          </a:p>
          <a:p>
            <a:pPr algn="ctr"/>
            <a:r>
              <a:rPr lang="tr-TR" sz="5400" b="1"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 </a:t>
            </a:r>
            <a:endParaRPr lang="tr-TR" sz="54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endParaRPr>
          </a:p>
        </p:txBody>
      </p:sp>
      <p:sp>
        <p:nvSpPr>
          <p:cNvPr id="6" name="Dikdörtgen 5"/>
          <p:cNvSpPr/>
          <p:nvPr/>
        </p:nvSpPr>
        <p:spPr>
          <a:xfrm>
            <a:off x="3458807" y="4000274"/>
            <a:ext cx="5518242" cy="1754326"/>
          </a:xfrm>
          <a:prstGeom prst="rect">
            <a:avLst/>
          </a:prstGeom>
          <a:noFill/>
        </p:spPr>
        <p:txBody>
          <a:bodyPr wrap="none" lIns="91440" tIns="45720" rIns="91440" bIns="45720">
            <a:spAutoFit/>
          </a:bodyPr>
          <a:lstStyle/>
          <a:p>
            <a:pPr algn="ctr"/>
            <a:r>
              <a:rPr lang="tr-TR" sz="36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Erdinç GÜNAY</a:t>
            </a:r>
          </a:p>
          <a:p>
            <a:pPr algn="ctr"/>
            <a:r>
              <a:rPr lang="tr-TR" sz="36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ISO 45001:2018 Baş Denetçi</a:t>
            </a:r>
            <a:endParaRPr lang="tr-TR" sz="36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a:p>
            <a:pPr algn="ctr"/>
            <a:r>
              <a:rPr lang="tr-TR" sz="36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İş </a:t>
            </a:r>
            <a:r>
              <a:rPr lang="tr-TR" sz="36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Güv</a:t>
            </a:r>
            <a:r>
              <a:rPr lang="tr-TR" sz="36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Uzmanı &amp; AKEL </a:t>
            </a:r>
            <a:r>
              <a:rPr lang="tr-TR" sz="36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İSG</a:t>
            </a:r>
            <a:endParaRPr lang="tr-TR"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704840857"/>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648294" y="89679"/>
            <a:ext cx="10489473" cy="850106"/>
          </a:xfrm>
          <a:prstGeom prst="rect">
            <a:avLst/>
          </a:prstGeom>
        </p:spPr>
        <p:txBody>
          <a:bodyPr>
            <a:normAutofit fontScale="975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tr-TR" sz="3600" b="1" noProof="0" dirty="0" smtClean="0">
                <a:solidFill>
                  <a:schemeClr val="accent1">
                    <a:lumMod val="50000"/>
                  </a:schemeClr>
                </a:solidFill>
                <a:effectLst>
                  <a:outerShdw blurRad="38100" dist="38100" dir="2700000" algn="tl">
                    <a:srgbClr val="000000">
                      <a:alpha val="43137"/>
                    </a:srgbClr>
                  </a:outerShdw>
                </a:effectLst>
                <a:latin typeface="+mn-lt"/>
                <a:ea typeface="+mj-ea"/>
                <a:cs typeface="+mj-cs"/>
              </a:rPr>
              <a:t>İŞYERLERİNDE YANGIN GÜVENLİĞİ </a:t>
            </a:r>
            <a:endParaRPr kumimoji="0" lang="en-US" sz="3600" b="1" i="0" u="none" strike="noStrike" kern="1200" cap="none" spc="0" normalizeH="0" baseline="0" noProof="0" dirty="0" smtClean="0">
              <a:ln>
                <a:noFill/>
              </a:ln>
              <a:solidFill>
                <a:schemeClr val="accent1">
                  <a:lumMod val="50000"/>
                </a:schemeClr>
              </a:solidFill>
              <a:effectLst>
                <a:outerShdw blurRad="38100" dist="38100" dir="2700000" algn="tl">
                  <a:srgbClr val="000000">
                    <a:alpha val="43137"/>
                  </a:srgbClr>
                </a:outerShdw>
              </a:effectLst>
              <a:uLnTx/>
              <a:uFillTx/>
              <a:latin typeface="+mn-lt"/>
              <a:ea typeface="+mj-ea"/>
              <a:cs typeface="+mj-cs"/>
            </a:endParaRPr>
          </a:p>
        </p:txBody>
      </p:sp>
      <p:sp>
        <p:nvSpPr>
          <p:cNvPr id="3" name="Dikdörtgen 2"/>
          <p:cNvSpPr/>
          <p:nvPr/>
        </p:nvSpPr>
        <p:spPr>
          <a:xfrm>
            <a:off x="1079367" y="572864"/>
            <a:ext cx="10058400" cy="461665"/>
          </a:xfrm>
          <a:prstGeom prst="rect">
            <a:avLst/>
          </a:prstGeom>
        </p:spPr>
        <p:txBody>
          <a:bodyPr wrap="square">
            <a:spAutoFit/>
          </a:bodyPr>
          <a:lstStyle/>
          <a:p>
            <a:r>
              <a:rPr lang="tr-TR" sz="2400" b="1" dirty="0" smtClean="0">
                <a:solidFill>
                  <a:srgbClr val="C11E43"/>
                </a:solidFill>
              </a:rPr>
              <a:t>               Toplam ve 1 milyon kişi başına düşen itfaiye araç sayısı</a:t>
            </a:r>
            <a:r>
              <a:rPr lang="tr-TR" sz="2400" b="1" dirty="0">
                <a:solidFill>
                  <a:srgbClr val="C11E43"/>
                </a:solidFill>
              </a:rPr>
              <a:t>, 2015.</a:t>
            </a:r>
          </a:p>
        </p:txBody>
      </p:sp>
      <p:pic>
        <p:nvPicPr>
          <p:cNvPr id="2" name="Resim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10698" y="1029464"/>
            <a:ext cx="6985425" cy="5059680"/>
          </a:xfrm>
          <a:prstGeom prst="rect">
            <a:avLst/>
          </a:prstGeom>
        </p:spPr>
      </p:pic>
    </p:spTree>
    <p:extLst>
      <p:ext uri="{BB962C8B-B14F-4D97-AF65-F5344CB8AC3E}">
        <p14:creationId xmlns:p14="http://schemas.microsoft.com/office/powerpoint/2010/main" val="2987668876"/>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638134" y="379125"/>
            <a:ext cx="10489473" cy="850106"/>
          </a:xfrm>
          <a:prstGeom prst="rect">
            <a:avLst/>
          </a:prstGeom>
        </p:spPr>
        <p:txBody>
          <a:bodyPr>
            <a:normAutofit fontScale="975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tr-TR" sz="3600" b="1" noProof="0" dirty="0" smtClean="0">
                <a:solidFill>
                  <a:schemeClr val="accent1">
                    <a:lumMod val="50000"/>
                  </a:schemeClr>
                </a:solidFill>
                <a:effectLst>
                  <a:outerShdw blurRad="38100" dist="38100" dir="2700000" algn="tl">
                    <a:srgbClr val="000000">
                      <a:alpha val="43137"/>
                    </a:srgbClr>
                  </a:outerShdw>
                </a:effectLst>
                <a:latin typeface="+mn-lt"/>
                <a:ea typeface="+mj-ea"/>
                <a:cs typeface="+mj-cs"/>
              </a:rPr>
              <a:t>İŞYERLERİNDE YANGIN GÜVENLİĞİ </a:t>
            </a:r>
            <a:endParaRPr kumimoji="0" lang="en-US" sz="3600" b="1" i="0" u="none" strike="noStrike" kern="1200" cap="none" spc="0" normalizeH="0" baseline="0" noProof="0" dirty="0" smtClean="0">
              <a:ln>
                <a:noFill/>
              </a:ln>
              <a:solidFill>
                <a:schemeClr val="accent1">
                  <a:lumMod val="50000"/>
                </a:schemeClr>
              </a:solidFill>
              <a:effectLst>
                <a:outerShdw blurRad="38100" dist="38100" dir="2700000" algn="tl">
                  <a:srgbClr val="000000">
                    <a:alpha val="43137"/>
                  </a:srgbClr>
                </a:outerShdw>
              </a:effectLst>
              <a:uLnTx/>
              <a:uFillTx/>
              <a:latin typeface="+mn-lt"/>
              <a:ea typeface="+mj-ea"/>
              <a:cs typeface="+mj-cs"/>
            </a:endParaRPr>
          </a:p>
        </p:txBody>
      </p:sp>
      <p:sp>
        <p:nvSpPr>
          <p:cNvPr id="2" name="Dikdörtgen 1"/>
          <p:cNvSpPr/>
          <p:nvPr/>
        </p:nvSpPr>
        <p:spPr>
          <a:xfrm>
            <a:off x="561171" y="897953"/>
            <a:ext cx="9900049" cy="1200329"/>
          </a:xfrm>
          <a:prstGeom prst="rect">
            <a:avLst/>
          </a:prstGeom>
        </p:spPr>
        <p:txBody>
          <a:bodyPr wrap="square">
            <a:spAutoFit/>
          </a:bodyPr>
          <a:lstStyle/>
          <a:p>
            <a:r>
              <a:rPr lang="tr-TR" sz="2400" dirty="0">
                <a:solidFill>
                  <a:srgbClr val="202124"/>
                </a:solidFill>
                <a:latin typeface="+mn-lt"/>
              </a:rPr>
              <a:t>Yüksek Binalar ve Kentsel Habitat Konseyi (</a:t>
            </a:r>
            <a:r>
              <a:rPr lang="tr-TR" sz="2400" dirty="0" err="1">
                <a:solidFill>
                  <a:srgbClr val="202124"/>
                </a:solidFill>
                <a:latin typeface="+mn-lt"/>
              </a:rPr>
              <a:t>CTBUH</a:t>
            </a:r>
            <a:r>
              <a:rPr lang="tr-TR" sz="2400" dirty="0">
                <a:solidFill>
                  <a:srgbClr val="202124"/>
                </a:solidFill>
                <a:latin typeface="+mn-lt"/>
              </a:rPr>
              <a:t>) verilerine göre Türkiye, 150 metre üstü </a:t>
            </a:r>
            <a:r>
              <a:rPr lang="tr-TR" sz="2400" dirty="0">
                <a:solidFill>
                  <a:srgbClr val="040C28"/>
                </a:solidFill>
                <a:latin typeface="+mn-lt"/>
              </a:rPr>
              <a:t>67</a:t>
            </a:r>
            <a:r>
              <a:rPr lang="tr-TR" sz="2400" dirty="0">
                <a:solidFill>
                  <a:srgbClr val="202124"/>
                </a:solidFill>
                <a:latin typeface="+mn-lt"/>
              </a:rPr>
              <a:t> gökdelen ile Avrupa'da gökdelen sayısı bakımından ilk sırada yer alıyor. En yakın takipçisi ise 51 gökdelen ile Rusya ve 33 gökdelen ile İngiltere</a:t>
            </a:r>
            <a:endParaRPr lang="tr-TR" sz="2400" dirty="0">
              <a:latin typeface="+mn-lt"/>
            </a:endParaRPr>
          </a:p>
        </p:txBody>
      </p:sp>
      <p:sp>
        <p:nvSpPr>
          <p:cNvPr id="3" name="Dikdörtgen 2"/>
          <p:cNvSpPr/>
          <p:nvPr/>
        </p:nvSpPr>
        <p:spPr>
          <a:xfrm>
            <a:off x="172720" y="2296775"/>
            <a:ext cx="7233920" cy="1200329"/>
          </a:xfrm>
          <a:prstGeom prst="rect">
            <a:avLst/>
          </a:prstGeom>
        </p:spPr>
        <p:txBody>
          <a:bodyPr wrap="square">
            <a:spAutoFit/>
          </a:bodyPr>
          <a:lstStyle/>
          <a:p>
            <a:r>
              <a:rPr lang="tr-TR" sz="2400" dirty="0" smtClean="0">
                <a:solidFill>
                  <a:srgbClr val="000000"/>
                </a:solidFill>
                <a:latin typeface="+mn-lt"/>
              </a:rPr>
              <a:t>İSTANBUL </a:t>
            </a:r>
            <a:r>
              <a:rPr lang="tr-TR" sz="2400" dirty="0">
                <a:solidFill>
                  <a:srgbClr val="000000"/>
                </a:solidFill>
                <a:latin typeface="+mn-lt"/>
              </a:rPr>
              <a:t>- Türkiye, sahip olduğu 70 metreden yüksek 417 binayla Avrupa’da en fazla gökdelene sahip ülkeler sıralamasının zirvesinde yer aldı.</a:t>
            </a:r>
            <a:r>
              <a:rPr lang="tr-TR" dirty="0">
                <a:solidFill>
                  <a:srgbClr val="000000"/>
                </a:solidFill>
                <a:latin typeface="Open Sans"/>
              </a:rPr>
              <a:t> </a:t>
            </a:r>
            <a:endParaRPr lang="tr-TR" dirty="0"/>
          </a:p>
        </p:txBody>
      </p:sp>
      <p:pic>
        <p:nvPicPr>
          <p:cNvPr id="6" name="Resim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597703" y="2006842"/>
            <a:ext cx="4594297" cy="4231398"/>
          </a:xfrm>
          <a:prstGeom prst="rect">
            <a:avLst/>
          </a:prstGeom>
        </p:spPr>
      </p:pic>
      <p:sp>
        <p:nvSpPr>
          <p:cNvPr id="4" name="Metin kutusu 3"/>
          <p:cNvSpPr txBox="1"/>
          <p:nvPr/>
        </p:nvSpPr>
        <p:spPr>
          <a:xfrm>
            <a:off x="172719" y="3695597"/>
            <a:ext cx="7424983" cy="1938992"/>
          </a:xfrm>
          <a:prstGeom prst="rect">
            <a:avLst/>
          </a:prstGeom>
          <a:noFill/>
        </p:spPr>
        <p:txBody>
          <a:bodyPr wrap="square" rtlCol="0">
            <a:spAutoFit/>
          </a:bodyPr>
          <a:lstStyle/>
          <a:p>
            <a:r>
              <a:rPr lang="tr-TR" sz="2400" dirty="0" smtClean="0"/>
              <a:t>İtfaiye araçlarının 65 metreden  daha fazla yüksekliğe </a:t>
            </a:r>
            <a:r>
              <a:rPr lang="tr-TR" sz="2400" dirty="0"/>
              <a:t>teleskopik kurtarma </a:t>
            </a:r>
            <a:r>
              <a:rPr lang="tr-TR" sz="2400" dirty="0" smtClean="0"/>
              <a:t>merdiveni ile müdahale edememeleri nedeniyle, sadece İstanbul ilinde en az 500 yüksek binada meydana gelebilecek  yangınlara İtfaiye aracı ile etkin müdahale edebilme imkanı bulunulmayacak demektir.</a:t>
            </a:r>
            <a:endParaRPr lang="tr-TR" sz="2400" dirty="0"/>
          </a:p>
        </p:txBody>
      </p:sp>
    </p:spTree>
    <p:extLst>
      <p:ext uri="{BB962C8B-B14F-4D97-AF65-F5344CB8AC3E}">
        <p14:creationId xmlns:p14="http://schemas.microsoft.com/office/powerpoint/2010/main" val="1851897496"/>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638134" y="379125"/>
            <a:ext cx="10489473" cy="850106"/>
          </a:xfrm>
          <a:prstGeom prst="rect">
            <a:avLst/>
          </a:prstGeom>
        </p:spPr>
        <p:txBody>
          <a:bodyPr>
            <a:normAutofit fontScale="975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tr-TR" sz="3600" b="1" noProof="0" dirty="0" smtClean="0">
                <a:solidFill>
                  <a:schemeClr val="accent1">
                    <a:lumMod val="50000"/>
                  </a:schemeClr>
                </a:solidFill>
                <a:effectLst>
                  <a:outerShdw blurRad="38100" dist="38100" dir="2700000" algn="tl">
                    <a:srgbClr val="000000">
                      <a:alpha val="43137"/>
                    </a:srgbClr>
                  </a:outerShdw>
                </a:effectLst>
                <a:latin typeface="+mn-lt"/>
                <a:ea typeface="+mj-ea"/>
                <a:cs typeface="+mj-cs"/>
              </a:rPr>
              <a:t>İŞYERLERİNDE YANGIN GÜVENLİĞİ </a:t>
            </a:r>
            <a:endParaRPr kumimoji="0" lang="en-US" sz="3600" b="1" i="0" u="none" strike="noStrike" kern="1200" cap="none" spc="0" normalizeH="0" baseline="0" noProof="0" dirty="0" smtClean="0">
              <a:ln>
                <a:noFill/>
              </a:ln>
              <a:solidFill>
                <a:schemeClr val="accent1">
                  <a:lumMod val="50000"/>
                </a:schemeClr>
              </a:solidFill>
              <a:effectLst>
                <a:outerShdw blurRad="38100" dist="38100" dir="2700000" algn="tl">
                  <a:srgbClr val="000000">
                    <a:alpha val="43137"/>
                  </a:srgbClr>
                </a:outerShdw>
              </a:effectLst>
              <a:uLnTx/>
              <a:uFillTx/>
              <a:latin typeface="+mn-lt"/>
              <a:ea typeface="+mj-ea"/>
              <a:cs typeface="+mj-cs"/>
            </a:endParaRPr>
          </a:p>
        </p:txBody>
      </p:sp>
      <p:sp>
        <p:nvSpPr>
          <p:cNvPr id="8" name="Metin kutusu 7"/>
          <p:cNvSpPr txBox="1"/>
          <p:nvPr/>
        </p:nvSpPr>
        <p:spPr>
          <a:xfrm>
            <a:off x="193915" y="1229231"/>
            <a:ext cx="7819503" cy="830997"/>
          </a:xfrm>
          <a:prstGeom prst="rect">
            <a:avLst/>
          </a:prstGeom>
          <a:noFill/>
        </p:spPr>
        <p:txBody>
          <a:bodyPr wrap="square" rtlCol="0">
            <a:spAutoFit/>
          </a:bodyPr>
          <a:lstStyle/>
          <a:p>
            <a:pPr algn="just"/>
            <a:r>
              <a:rPr lang="tr-TR" sz="2400" dirty="0" smtClean="0">
                <a:solidFill>
                  <a:srgbClr val="C00000"/>
                </a:solidFill>
              </a:rPr>
              <a:t>İtfaiye araçlarının 65 metreden yüksek yapılara müdahale edememesi nedeniyle yangın güvenliğinin </a:t>
            </a:r>
            <a:r>
              <a:rPr lang="tr-TR" sz="2400" dirty="0">
                <a:solidFill>
                  <a:srgbClr val="C00000"/>
                </a:solidFill>
              </a:rPr>
              <a:t>s</a:t>
            </a:r>
            <a:r>
              <a:rPr lang="tr-TR" sz="2400" dirty="0" smtClean="0">
                <a:solidFill>
                  <a:srgbClr val="C00000"/>
                </a:solidFill>
              </a:rPr>
              <a:t>ağlanabilmesi için; </a:t>
            </a:r>
            <a:endParaRPr lang="tr-TR" sz="2400" dirty="0">
              <a:solidFill>
                <a:srgbClr val="C00000"/>
              </a:solidFill>
            </a:endParaRPr>
          </a:p>
        </p:txBody>
      </p:sp>
      <p:sp>
        <p:nvSpPr>
          <p:cNvPr id="2" name="Dikdörtgen 1"/>
          <p:cNvSpPr/>
          <p:nvPr/>
        </p:nvSpPr>
        <p:spPr>
          <a:xfrm>
            <a:off x="193915" y="2060228"/>
            <a:ext cx="7667979" cy="707886"/>
          </a:xfrm>
          <a:prstGeom prst="rect">
            <a:avLst/>
          </a:prstGeom>
        </p:spPr>
        <p:txBody>
          <a:bodyPr wrap="square">
            <a:spAutoFit/>
          </a:bodyPr>
          <a:lstStyle/>
          <a:p>
            <a:pPr marL="342900" indent="-342900" algn="just">
              <a:buFont typeface="Arial" panose="020B0604020202020204" pitchFamily="34" charset="0"/>
              <a:buChar char="•"/>
            </a:pPr>
            <a:r>
              <a:rPr lang="tr-TR" sz="2000" b="1" dirty="0" smtClean="0"/>
              <a:t>Elektrik tesisat ve iş ekipmanlarının periyodik </a:t>
            </a:r>
            <a:r>
              <a:rPr lang="tr-TR" sz="2000" b="1" dirty="0"/>
              <a:t>teknik muayenelerinin düzenli ve </a:t>
            </a:r>
            <a:r>
              <a:rPr lang="tr-TR" sz="2000" b="1" dirty="0" smtClean="0"/>
              <a:t>doğru </a:t>
            </a:r>
            <a:r>
              <a:rPr lang="tr-TR" sz="2000" b="1" dirty="0"/>
              <a:t>yapılması</a:t>
            </a:r>
            <a:r>
              <a:rPr lang="tr-TR" sz="2000" b="1" dirty="0" smtClean="0"/>
              <a:t>,***</a:t>
            </a:r>
            <a:endParaRPr lang="tr-TR" sz="2000" b="1" dirty="0"/>
          </a:p>
        </p:txBody>
      </p:sp>
      <p:sp>
        <p:nvSpPr>
          <p:cNvPr id="3" name="Dikdörtgen 2"/>
          <p:cNvSpPr/>
          <p:nvPr/>
        </p:nvSpPr>
        <p:spPr>
          <a:xfrm>
            <a:off x="193915" y="2737614"/>
            <a:ext cx="11629843" cy="3847207"/>
          </a:xfrm>
          <a:prstGeom prst="rect">
            <a:avLst/>
          </a:prstGeom>
        </p:spPr>
        <p:txBody>
          <a:bodyPr wrap="square">
            <a:spAutoFit/>
          </a:bodyPr>
          <a:lstStyle/>
          <a:p>
            <a:pPr marL="342900" indent="-342900">
              <a:buFont typeface="Arial" panose="020B0604020202020204" pitchFamily="34" charset="0"/>
              <a:buChar char="•"/>
            </a:pPr>
            <a:r>
              <a:rPr lang="tr-TR" b="1" dirty="0" err="1" smtClean="0"/>
              <a:t>B.Y.K.H.Y</a:t>
            </a:r>
            <a:r>
              <a:rPr lang="tr-TR" b="1" dirty="0" smtClean="0"/>
              <a:t>. MADDE 89 -</a:t>
            </a:r>
            <a:r>
              <a:rPr lang="tr-TR" b="1" dirty="0"/>
              <a:t> </a:t>
            </a:r>
            <a:r>
              <a:rPr lang="tr-TR" dirty="0" smtClean="0"/>
              <a:t>(2) </a:t>
            </a:r>
            <a:r>
              <a:rPr lang="tr-TR" sz="2000" dirty="0" smtClean="0">
                <a:solidFill>
                  <a:srgbClr val="202124"/>
                </a:solidFill>
                <a:latin typeface="+mn-lt"/>
              </a:rPr>
              <a:t>Bodrum </a:t>
            </a:r>
            <a:r>
              <a:rPr lang="tr-TR" sz="2000" dirty="0">
                <a:solidFill>
                  <a:srgbClr val="202124"/>
                </a:solidFill>
                <a:latin typeface="+mn-lt"/>
              </a:rPr>
              <a:t>kat sayısı 4'ten fazla olan binalarda </a:t>
            </a:r>
            <a:r>
              <a:rPr lang="tr-TR" sz="2000" dirty="0" smtClean="0">
                <a:solidFill>
                  <a:srgbClr val="202124"/>
                </a:solidFill>
                <a:latin typeface="+mn-lt"/>
              </a:rPr>
              <a:t> </a:t>
            </a:r>
            <a:r>
              <a:rPr lang="tr-TR" sz="2000" dirty="0">
                <a:solidFill>
                  <a:srgbClr val="202124"/>
                </a:solidFill>
                <a:latin typeface="+mn-lt"/>
              </a:rPr>
              <a:t>a</a:t>
            </a:r>
            <a:r>
              <a:rPr lang="tr-TR" sz="2000" dirty="0" smtClean="0">
                <a:solidFill>
                  <a:srgbClr val="202124"/>
                </a:solidFill>
                <a:latin typeface="+mn-lt"/>
              </a:rPr>
              <a:t>cil </a:t>
            </a:r>
            <a:r>
              <a:rPr lang="tr-TR" sz="2000" dirty="0">
                <a:solidFill>
                  <a:srgbClr val="202124"/>
                </a:solidFill>
                <a:latin typeface="+mn-lt"/>
              </a:rPr>
              <a:t>durum (yangın asansörü) asansörü kuyularının, </a:t>
            </a:r>
            <a:r>
              <a:rPr lang="tr-TR" sz="2000" dirty="0" smtClean="0">
                <a:solidFill>
                  <a:srgbClr val="202124"/>
                </a:solidFill>
                <a:latin typeface="+mn-lt"/>
              </a:rPr>
              <a:t>basınçlandırılması,</a:t>
            </a:r>
          </a:p>
          <a:p>
            <a:pPr marL="342900" indent="-342900">
              <a:buFont typeface="Arial" panose="020B0604020202020204" pitchFamily="34" charset="0"/>
              <a:buChar char="•"/>
            </a:pPr>
            <a:r>
              <a:rPr lang="tr-TR" sz="2000" dirty="0" smtClean="0"/>
              <a:t>Yapı </a:t>
            </a:r>
            <a:r>
              <a:rPr lang="tr-TR" sz="2000" dirty="0"/>
              <a:t>yüksekliği 51.50 m’den yüksek olan konutlarda, birbirlerine alternatif ve yangın güvenlik holü olan ve basınçlandırılan en az 2 kaçış merdiveni </a:t>
            </a:r>
            <a:r>
              <a:rPr lang="tr-TR" sz="2000" dirty="0" smtClean="0"/>
              <a:t>bulunması,</a:t>
            </a:r>
          </a:p>
          <a:p>
            <a:pPr marL="342900" indent="-342900">
              <a:buFont typeface="Arial" panose="020B0604020202020204" pitchFamily="34" charset="0"/>
              <a:buChar char="•"/>
            </a:pPr>
            <a:r>
              <a:rPr lang="tr-TR" b="1" dirty="0" err="1"/>
              <a:t>B.Y.K.H.Y</a:t>
            </a:r>
            <a:r>
              <a:rPr lang="tr-TR" b="1" dirty="0"/>
              <a:t>. </a:t>
            </a:r>
            <a:r>
              <a:rPr lang="tr-TR" b="1" dirty="0" smtClean="0"/>
              <a:t>MADDE 24 -</a:t>
            </a:r>
            <a:r>
              <a:rPr lang="tr-TR" b="1" dirty="0"/>
              <a:t> </a:t>
            </a:r>
            <a:r>
              <a:rPr lang="tr-TR" dirty="0" smtClean="0"/>
              <a:t>(4)</a:t>
            </a:r>
            <a:r>
              <a:rPr lang="tr-TR" b="1" dirty="0"/>
              <a:t>  </a:t>
            </a:r>
            <a:r>
              <a:rPr lang="tr-TR" sz="2000" dirty="0" smtClean="0"/>
              <a:t>Bina </a:t>
            </a:r>
            <a:r>
              <a:rPr lang="tr-TR" sz="2000" dirty="0"/>
              <a:t>yüksekliği 21.50 m’den fazla olan konut harici binalarda ve bina yüksekliği 30.50 m’den fazla olan konut binalarında</a:t>
            </a:r>
            <a:r>
              <a:rPr lang="tr-TR" sz="2000" b="1" dirty="0"/>
              <a:t> </a:t>
            </a:r>
            <a:r>
              <a:rPr lang="tr-TR" sz="2000" dirty="0"/>
              <a:t>belirtilen yüksekliklerden daha yukarıda olan katlarında </a:t>
            </a:r>
            <a:r>
              <a:rPr lang="tr-TR" sz="2000" b="1" dirty="0"/>
              <a:t>en çok üç kat bir yangın kompartımanı </a:t>
            </a:r>
            <a:r>
              <a:rPr lang="tr-TR" sz="2000" dirty="0"/>
              <a:t>olarak </a:t>
            </a:r>
            <a:r>
              <a:rPr lang="tr-TR" sz="2000" dirty="0" smtClean="0"/>
              <a:t>düzenlenmesi,</a:t>
            </a:r>
            <a:endParaRPr lang="tr-TR" sz="2000" dirty="0" smtClean="0">
              <a:solidFill>
                <a:srgbClr val="202124"/>
              </a:solidFill>
              <a:latin typeface="+mn-lt"/>
            </a:endParaRPr>
          </a:p>
          <a:p>
            <a:pPr marL="342900" indent="-342900" algn="just">
              <a:buFont typeface="Arial" panose="020B0604020202020204" pitchFamily="34" charset="0"/>
              <a:buChar char="•"/>
            </a:pPr>
            <a:r>
              <a:rPr lang="tr-TR" sz="2000" dirty="0" err="1"/>
              <a:t>Sprinkler</a:t>
            </a:r>
            <a:r>
              <a:rPr lang="tr-TR" sz="2000" dirty="0"/>
              <a:t>,  yangın dolabı, </a:t>
            </a:r>
            <a:r>
              <a:rPr lang="tr-TR" sz="2000" dirty="0" err="1"/>
              <a:t>hidrant</a:t>
            </a:r>
            <a:r>
              <a:rPr lang="tr-TR" sz="2000" dirty="0"/>
              <a:t> ve taşınabilir </a:t>
            </a:r>
            <a:r>
              <a:rPr lang="tr-TR" sz="2000" dirty="0" err="1"/>
              <a:t>YSC’larının</a:t>
            </a:r>
            <a:r>
              <a:rPr lang="tr-TR" sz="2000" dirty="0"/>
              <a:t> </a:t>
            </a:r>
            <a:r>
              <a:rPr lang="tr-TR" sz="2000" dirty="0" smtClean="0"/>
              <a:t>her </a:t>
            </a:r>
            <a:r>
              <a:rPr lang="tr-TR" sz="2000" dirty="0"/>
              <a:t>an kullanılabilir  durumda olmalarının </a:t>
            </a:r>
            <a:r>
              <a:rPr lang="tr-TR" sz="2000" dirty="0" smtClean="0"/>
              <a:t>sağlanması,</a:t>
            </a:r>
          </a:p>
          <a:p>
            <a:pPr marL="342900" indent="-342900" algn="just">
              <a:buFont typeface="Arial" panose="020B0604020202020204" pitchFamily="34" charset="0"/>
              <a:buChar char="•"/>
            </a:pPr>
            <a:r>
              <a:rPr lang="tr-TR" sz="2000" dirty="0" smtClean="0"/>
              <a:t>Acil </a:t>
            </a:r>
            <a:r>
              <a:rPr lang="tr-TR" sz="2000" dirty="0"/>
              <a:t>çıkış kapı ve yollarının uygun ve kullanılabilir </a:t>
            </a:r>
            <a:r>
              <a:rPr lang="tr-TR" sz="2000" dirty="0" smtClean="0"/>
              <a:t>olması son derece önem arz etmektedir.</a:t>
            </a:r>
            <a:endParaRPr lang="tr-TR" sz="2000" dirty="0"/>
          </a:p>
          <a:p>
            <a:pPr marL="342900" indent="-342900" algn="just">
              <a:buFont typeface="Arial" panose="020B0604020202020204" pitchFamily="34" charset="0"/>
              <a:buChar char="•"/>
            </a:pPr>
            <a:endParaRPr lang="tr-TR" sz="2000" dirty="0"/>
          </a:p>
          <a:p>
            <a:pPr marL="342900" indent="-342900">
              <a:buFont typeface="Arial" panose="020B0604020202020204" pitchFamily="34" charset="0"/>
              <a:buChar char="•"/>
            </a:pPr>
            <a:endParaRPr lang="tr-TR" sz="2400" dirty="0">
              <a:latin typeface="+mn-lt"/>
            </a:endParaRPr>
          </a:p>
        </p:txBody>
      </p:sp>
      <p:pic>
        <p:nvPicPr>
          <p:cNvPr id="4" name="Resim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15197" y="1344004"/>
            <a:ext cx="2446023" cy="1294652"/>
          </a:xfrm>
          <a:prstGeom prst="rect">
            <a:avLst/>
          </a:prstGeom>
        </p:spPr>
      </p:pic>
    </p:spTree>
    <p:extLst>
      <p:ext uri="{BB962C8B-B14F-4D97-AF65-F5344CB8AC3E}">
        <p14:creationId xmlns:p14="http://schemas.microsoft.com/office/powerpoint/2010/main" val="2456005735"/>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829041" y="1801525"/>
            <a:ext cx="10489473" cy="850106"/>
          </a:xfrm>
          <a:prstGeom prst="rect">
            <a:avLst/>
          </a:prstGeom>
        </p:spPr>
        <p:txBody>
          <a:bodyPr>
            <a:noAutofit/>
          </a:bodyPr>
          <a:lstStyle/>
          <a:p>
            <a:pPr algn="ctr"/>
            <a:r>
              <a:rPr lang="tr-TR" sz="3500" b="1" dirty="0">
                <a:solidFill>
                  <a:srgbClr val="FF0000"/>
                </a:solidFill>
                <a:latin typeface="Calibri GÖVDE"/>
              </a:rPr>
              <a:t>Türkiye’de Son 5 Yılda Meydana Gelen Önemli Endüstriyel Tesisler ve Diğer Bazı Yangın Olayları</a:t>
            </a:r>
            <a:endParaRPr lang="tr-TR" sz="3500" dirty="0">
              <a:solidFill>
                <a:srgbClr val="FF0000"/>
              </a:solidFill>
              <a:latin typeface="Calibri GÖVDE"/>
            </a:endParaRPr>
          </a:p>
        </p:txBody>
      </p:sp>
    </p:spTree>
    <p:extLst>
      <p:ext uri="{BB962C8B-B14F-4D97-AF65-F5344CB8AC3E}">
        <p14:creationId xmlns:p14="http://schemas.microsoft.com/office/powerpoint/2010/main" val="1755585153"/>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638134" y="379125"/>
            <a:ext cx="10489473" cy="850106"/>
          </a:xfrm>
          <a:prstGeom prst="rect">
            <a:avLst/>
          </a:prstGeom>
        </p:spPr>
        <p:txBody>
          <a:bodyPr>
            <a:normAutofit fontScale="975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tr-TR" sz="3600" b="1" noProof="0" dirty="0" smtClean="0">
                <a:solidFill>
                  <a:srgbClr val="FF0000"/>
                </a:solidFill>
                <a:effectLst>
                  <a:outerShdw blurRad="38100" dist="38100" dir="2700000" algn="tl">
                    <a:srgbClr val="000000">
                      <a:alpha val="43137"/>
                    </a:srgbClr>
                  </a:outerShdw>
                </a:effectLst>
                <a:latin typeface="+mn-lt"/>
                <a:ea typeface="+mj-ea"/>
                <a:cs typeface="+mj-cs"/>
              </a:rPr>
              <a:t>İŞYERLERİNDE YANGIN GÜVENLİĞİ </a:t>
            </a:r>
            <a:endParaRPr kumimoji="0" lang="en-US" sz="36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mn-lt"/>
              <a:ea typeface="+mj-ea"/>
              <a:cs typeface="+mj-cs"/>
            </a:endParaRPr>
          </a:p>
        </p:txBody>
      </p:sp>
      <p:sp>
        <p:nvSpPr>
          <p:cNvPr id="2" name="Dikdörtgen 1"/>
          <p:cNvSpPr/>
          <p:nvPr/>
        </p:nvSpPr>
        <p:spPr>
          <a:xfrm>
            <a:off x="182880" y="1608356"/>
            <a:ext cx="6096000" cy="2996846"/>
          </a:xfrm>
          <a:prstGeom prst="rect">
            <a:avLst/>
          </a:prstGeom>
        </p:spPr>
        <p:txBody>
          <a:bodyPr>
            <a:spAutoFit/>
          </a:bodyPr>
          <a:lstStyle/>
          <a:p>
            <a:pPr>
              <a:lnSpc>
                <a:spcPct val="107000"/>
              </a:lnSpc>
              <a:spcAft>
                <a:spcPts val="800"/>
              </a:spcAft>
            </a:pPr>
            <a:r>
              <a:rPr lang="tr-TR" sz="2000" b="1" dirty="0">
                <a:latin typeface="Times New Roman" panose="02020603050405020304" pitchFamily="18" charset="0"/>
                <a:ea typeface="Times New Roman" panose="02020603050405020304" pitchFamily="18" charset="0"/>
                <a:cs typeface="Times New Roman" panose="02020603050405020304" pitchFamily="18" charset="0"/>
              </a:rPr>
              <a:t>01 Aralık 2020 - İzmir Plastik Fabrikası Yangını</a:t>
            </a:r>
            <a:endParaRPr lang="tr-TR" sz="2000" dirty="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sz="2000" b="1" dirty="0">
                <a:latin typeface="Times New Roman" panose="02020603050405020304" pitchFamily="18" charset="0"/>
                <a:ea typeface="Times New Roman" panose="02020603050405020304" pitchFamily="18" charset="0"/>
                <a:cs typeface="Times New Roman" panose="02020603050405020304" pitchFamily="18" charset="0"/>
              </a:rPr>
              <a:t>Tarih:</a:t>
            </a:r>
            <a:r>
              <a:rPr lang="tr-TR" sz="2000" dirty="0">
                <a:latin typeface="Times New Roman" panose="02020603050405020304" pitchFamily="18" charset="0"/>
                <a:ea typeface="Times New Roman" panose="02020603050405020304" pitchFamily="18" charset="0"/>
                <a:cs typeface="Times New Roman" panose="02020603050405020304" pitchFamily="18" charset="0"/>
              </a:rPr>
              <a:t> 2020</a:t>
            </a:r>
            <a:endParaRPr lang="tr-TR" sz="2000" dirty="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sz="2000" b="1" dirty="0">
                <a:latin typeface="Times New Roman" panose="02020603050405020304" pitchFamily="18" charset="0"/>
                <a:ea typeface="Times New Roman" panose="02020603050405020304" pitchFamily="18" charset="0"/>
                <a:cs typeface="Times New Roman" panose="02020603050405020304" pitchFamily="18" charset="0"/>
              </a:rPr>
              <a:t>Sebep:</a:t>
            </a:r>
            <a:r>
              <a:rPr lang="tr-TR" sz="2000" dirty="0">
                <a:latin typeface="Times New Roman" panose="02020603050405020304" pitchFamily="18" charset="0"/>
                <a:ea typeface="Times New Roman" panose="02020603050405020304" pitchFamily="18" charset="0"/>
                <a:cs typeface="Times New Roman" panose="02020603050405020304" pitchFamily="18" charset="0"/>
              </a:rPr>
              <a:t> Elektrik arızası sonucu makine aşırı ısındı.</a:t>
            </a:r>
            <a:endParaRPr lang="tr-TR" sz="2000" dirty="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sz="2000" b="1" dirty="0">
                <a:latin typeface="Times New Roman" panose="02020603050405020304" pitchFamily="18" charset="0"/>
                <a:ea typeface="Times New Roman" panose="02020603050405020304" pitchFamily="18" charset="0"/>
                <a:cs typeface="Times New Roman" panose="02020603050405020304" pitchFamily="18" charset="0"/>
              </a:rPr>
              <a:t>Büyüklük:</a:t>
            </a:r>
            <a:r>
              <a:rPr lang="tr-TR" sz="2000" dirty="0">
                <a:latin typeface="Times New Roman" panose="02020603050405020304" pitchFamily="18" charset="0"/>
                <a:ea typeface="Times New Roman" panose="02020603050405020304" pitchFamily="18" charset="0"/>
                <a:cs typeface="Times New Roman" panose="02020603050405020304" pitchFamily="18" charset="0"/>
              </a:rPr>
              <a:t> Büyük çapta maddi hasar meydana geldi.</a:t>
            </a:r>
            <a:endParaRPr lang="tr-TR" sz="2000" dirty="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sz="2000" b="1" dirty="0">
                <a:latin typeface="Times New Roman" panose="02020603050405020304" pitchFamily="18" charset="0"/>
                <a:ea typeface="Times New Roman" panose="02020603050405020304" pitchFamily="18" charset="0"/>
                <a:cs typeface="Times New Roman" panose="02020603050405020304" pitchFamily="18" charset="0"/>
              </a:rPr>
              <a:t>Maddi Kayıp:</a:t>
            </a:r>
            <a:r>
              <a:rPr lang="tr-TR" sz="2000" dirty="0">
                <a:latin typeface="Times New Roman" panose="02020603050405020304" pitchFamily="18" charset="0"/>
                <a:ea typeface="Times New Roman" panose="02020603050405020304" pitchFamily="18" charset="0"/>
                <a:cs typeface="Times New Roman" panose="02020603050405020304" pitchFamily="18" charset="0"/>
              </a:rPr>
              <a:t> 10 Milyon Euro </a:t>
            </a:r>
            <a:endParaRPr lang="tr-TR" sz="2000" dirty="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sz="2000" b="1" dirty="0">
                <a:latin typeface="Times New Roman" panose="02020603050405020304" pitchFamily="18" charset="0"/>
                <a:ea typeface="Times New Roman" panose="02020603050405020304" pitchFamily="18" charset="0"/>
                <a:cs typeface="Times New Roman" panose="02020603050405020304" pitchFamily="18" charset="0"/>
              </a:rPr>
              <a:t>Sektör:</a:t>
            </a:r>
            <a:r>
              <a:rPr lang="tr-TR" sz="2000" dirty="0">
                <a:latin typeface="Times New Roman" panose="02020603050405020304" pitchFamily="18" charset="0"/>
                <a:ea typeface="Times New Roman" panose="02020603050405020304" pitchFamily="18" charset="0"/>
                <a:cs typeface="Times New Roman" panose="02020603050405020304" pitchFamily="18" charset="0"/>
              </a:rPr>
              <a:t> Plastik üretimi.</a:t>
            </a:r>
            <a:endParaRPr lang="tr-TR" sz="2000" dirty="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sz="2000" b="1" dirty="0">
                <a:latin typeface="Times New Roman" panose="02020603050405020304" pitchFamily="18" charset="0"/>
                <a:ea typeface="Times New Roman" panose="02020603050405020304" pitchFamily="18" charset="0"/>
                <a:cs typeface="Times New Roman" panose="02020603050405020304" pitchFamily="18" charset="0"/>
              </a:rPr>
              <a:t>Şehir:</a:t>
            </a:r>
            <a:r>
              <a:rPr lang="tr-TR" sz="2000" dirty="0">
                <a:latin typeface="Times New Roman" panose="02020603050405020304" pitchFamily="18" charset="0"/>
                <a:ea typeface="Times New Roman" panose="02020603050405020304" pitchFamily="18" charset="0"/>
                <a:cs typeface="Times New Roman" panose="02020603050405020304" pitchFamily="18" charset="0"/>
              </a:rPr>
              <a:t> İzmir.</a:t>
            </a:r>
            <a:endParaRPr lang="tr-TR" sz="2000" dirty="0">
              <a:ea typeface="Calibri" panose="020F0502020204030204" pitchFamily="34" charset="0"/>
              <a:cs typeface="Times New Roman" panose="02020603050405020304" pitchFamily="18" charset="0"/>
            </a:endParaRPr>
          </a:p>
        </p:txBody>
      </p:sp>
      <p:pic>
        <p:nvPicPr>
          <p:cNvPr id="6" name="Resim 5"/>
          <p:cNvPicPr/>
          <p:nvPr/>
        </p:nvPicPr>
        <p:blipFill>
          <a:blip r:embed="rId2"/>
          <a:stretch>
            <a:fillRect/>
          </a:stretch>
        </p:blipFill>
        <p:spPr>
          <a:xfrm>
            <a:off x="6146800" y="1608356"/>
            <a:ext cx="5828030" cy="4194175"/>
          </a:xfrm>
          <a:prstGeom prst="rect">
            <a:avLst/>
          </a:prstGeom>
        </p:spPr>
      </p:pic>
    </p:spTree>
    <p:extLst>
      <p:ext uri="{BB962C8B-B14F-4D97-AF65-F5344CB8AC3E}">
        <p14:creationId xmlns:p14="http://schemas.microsoft.com/office/powerpoint/2010/main" val="1249543090"/>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638134" y="379125"/>
            <a:ext cx="10489473" cy="850106"/>
          </a:xfrm>
          <a:prstGeom prst="rect">
            <a:avLst/>
          </a:prstGeom>
        </p:spPr>
        <p:txBody>
          <a:bodyPr>
            <a:normAutofit fontScale="975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tr-TR" sz="3600" b="1" noProof="0" dirty="0" smtClean="0">
                <a:solidFill>
                  <a:srgbClr val="FF0000"/>
                </a:solidFill>
                <a:effectLst>
                  <a:outerShdw blurRad="38100" dist="38100" dir="2700000" algn="tl">
                    <a:srgbClr val="000000">
                      <a:alpha val="43137"/>
                    </a:srgbClr>
                  </a:outerShdw>
                </a:effectLst>
                <a:latin typeface="+mn-lt"/>
                <a:ea typeface="+mj-ea"/>
                <a:cs typeface="+mj-cs"/>
              </a:rPr>
              <a:t>İŞYERLERİNDE YANGIN GÜVENLİĞİ </a:t>
            </a:r>
            <a:endParaRPr kumimoji="0" lang="en-US" sz="36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mn-lt"/>
              <a:ea typeface="+mj-ea"/>
              <a:cs typeface="+mj-cs"/>
            </a:endParaRPr>
          </a:p>
        </p:txBody>
      </p:sp>
      <p:sp>
        <p:nvSpPr>
          <p:cNvPr id="2" name="Dikdörtgen 1"/>
          <p:cNvSpPr/>
          <p:nvPr/>
        </p:nvSpPr>
        <p:spPr>
          <a:xfrm>
            <a:off x="327025" y="1506374"/>
            <a:ext cx="6096000" cy="4314130"/>
          </a:xfrm>
          <a:prstGeom prst="rect">
            <a:avLst/>
          </a:prstGeom>
        </p:spPr>
        <p:txBody>
          <a:bodyPr>
            <a:spAutoFit/>
          </a:bodyPr>
          <a:lstStyle/>
          <a:p>
            <a:pPr>
              <a:lnSpc>
                <a:spcPct val="107000"/>
              </a:lnSpc>
              <a:spcAft>
                <a:spcPts val="800"/>
              </a:spcAft>
            </a:pPr>
            <a:r>
              <a:rPr lang="tr-TR" sz="20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tr-TR" sz="2000" b="1" dirty="0">
                <a:latin typeface="Times New Roman" panose="02020603050405020304" pitchFamily="18" charset="0"/>
                <a:ea typeface="Calibri" panose="020F0502020204030204" pitchFamily="34" charset="0"/>
                <a:cs typeface="Times New Roman" panose="02020603050405020304" pitchFamily="18" charset="0"/>
              </a:rPr>
              <a:t>31 Tem 2021</a:t>
            </a:r>
            <a:r>
              <a:rPr lang="tr-TR" sz="2000" b="1" dirty="0">
                <a:latin typeface="Times New Roman" panose="02020603050405020304" pitchFamily="18" charset="0"/>
                <a:ea typeface="Times New Roman" panose="02020603050405020304" pitchFamily="18" charset="0"/>
                <a:cs typeface="Times New Roman" panose="02020603050405020304" pitchFamily="18" charset="0"/>
              </a:rPr>
              <a:t> - İstanbul Mobilya İmalathanesi Yangınları</a:t>
            </a:r>
            <a:endParaRPr lang="tr-TR" sz="2000" dirty="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sz="2000" b="1" dirty="0">
                <a:latin typeface="Times New Roman" panose="02020603050405020304" pitchFamily="18" charset="0"/>
                <a:ea typeface="Times New Roman" panose="02020603050405020304" pitchFamily="18" charset="0"/>
                <a:cs typeface="Times New Roman" panose="02020603050405020304" pitchFamily="18" charset="0"/>
              </a:rPr>
              <a:t>Tarih:</a:t>
            </a:r>
            <a:r>
              <a:rPr lang="tr-TR" sz="2000" dirty="0">
                <a:latin typeface="Times New Roman" panose="02020603050405020304" pitchFamily="18" charset="0"/>
                <a:ea typeface="Times New Roman" panose="02020603050405020304" pitchFamily="18" charset="0"/>
                <a:cs typeface="Times New Roman" panose="02020603050405020304" pitchFamily="18" charset="0"/>
              </a:rPr>
              <a:t> 2021</a:t>
            </a:r>
            <a:endParaRPr lang="tr-TR" sz="2000" dirty="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sz="2000" b="1" dirty="0">
                <a:latin typeface="Times New Roman" panose="02020603050405020304" pitchFamily="18" charset="0"/>
                <a:ea typeface="Times New Roman" panose="02020603050405020304" pitchFamily="18" charset="0"/>
                <a:cs typeface="Times New Roman" panose="02020603050405020304" pitchFamily="18" charset="0"/>
              </a:rPr>
              <a:t>Sebep:</a:t>
            </a:r>
            <a:r>
              <a:rPr lang="tr-TR" sz="2000" dirty="0">
                <a:latin typeface="Times New Roman" panose="02020603050405020304" pitchFamily="18" charset="0"/>
                <a:ea typeface="Times New Roman" panose="02020603050405020304" pitchFamily="18" charset="0"/>
                <a:cs typeface="Times New Roman" panose="02020603050405020304" pitchFamily="18" charset="0"/>
              </a:rPr>
              <a:t> Elektrik arızası ve malzeme yığılması.</a:t>
            </a:r>
            <a:endParaRPr lang="tr-TR" sz="2000" dirty="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sz="2000" b="1" dirty="0">
                <a:latin typeface="Times New Roman" panose="02020603050405020304" pitchFamily="18" charset="0"/>
                <a:ea typeface="Times New Roman" panose="02020603050405020304" pitchFamily="18" charset="0"/>
                <a:cs typeface="Times New Roman" panose="02020603050405020304" pitchFamily="18" charset="0"/>
              </a:rPr>
              <a:t>Büyüklük:</a:t>
            </a:r>
            <a:r>
              <a:rPr lang="tr-TR" sz="2000" dirty="0">
                <a:latin typeface="Times New Roman" panose="02020603050405020304" pitchFamily="18" charset="0"/>
                <a:ea typeface="Times New Roman" panose="02020603050405020304" pitchFamily="18" charset="0"/>
                <a:cs typeface="Times New Roman" panose="02020603050405020304" pitchFamily="18" charset="0"/>
              </a:rPr>
              <a:t> İstanbul genelinde 1071 fabrika yangınından 62'si mobilya imalathanelerinde meydana geldi.</a:t>
            </a:r>
            <a:endParaRPr lang="tr-TR" sz="2000" dirty="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sz="2000" b="1" dirty="0">
                <a:latin typeface="Times New Roman" panose="02020603050405020304" pitchFamily="18" charset="0"/>
                <a:ea typeface="Times New Roman" panose="02020603050405020304" pitchFamily="18" charset="0"/>
                <a:cs typeface="Times New Roman" panose="02020603050405020304" pitchFamily="18" charset="0"/>
              </a:rPr>
              <a:t>Maddi Kayıp:</a:t>
            </a:r>
            <a:r>
              <a:rPr lang="tr-TR" sz="2000" dirty="0">
                <a:latin typeface="Times New Roman" panose="02020603050405020304" pitchFamily="18" charset="0"/>
                <a:ea typeface="Times New Roman" panose="02020603050405020304" pitchFamily="18" charset="0"/>
                <a:cs typeface="Times New Roman" panose="02020603050405020304" pitchFamily="18" charset="0"/>
              </a:rPr>
              <a:t> Büyük çaplı mal kayıpları yaşandı. 18 Saat arayla iki kez yangın çıktı</a:t>
            </a:r>
            <a:endParaRPr lang="tr-TR" sz="2000" dirty="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sz="2000" b="1" dirty="0">
                <a:latin typeface="Times New Roman" panose="02020603050405020304" pitchFamily="18" charset="0"/>
                <a:ea typeface="Times New Roman" panose="02020603050405020304" pitchFamily="18" charset="0"/>
                <a:cs typeface="Times New Roman" panose="02020603050405020304" pitchFamily="18" charset="0"/>
              </a:rPr>
              <a:t>Sektör:</a:t>
            </a:r>
            <a:r>
              <a:rPr lang="tr-TR" sz="2000" dirty="0">
                <a:latin typeface="Times New Roman" panose="02020603050405020304" pitchFamily="18" charset="0"/>
                <a:ea typeface="Times New Roman" panose="02020603050405020304" pitchFamily="18" charset="0"/>
                <a:cs typeface="Times New Roman" panose="02020603050405020304" pitchFamily="18" charset="0"/>
              </a:rPr>
              <a:t> Mobilya imalatı.</a:t>
            </a:r>
            <a:endParaRPr lang="tr-TR" sz="2000" dirty="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sz="2000" b="1" dirty="0">
                <a:latin typeface="Times New Roman" panose="02020603050405020304" pitchFamily="18" charset="0"/>
                <a:ea typeface="Times New Roman" panose="02020603050405020304" pitchFamily="18" charset="0"/>
                <a:cs typeface="Times New Roman" panose="02020603050405020304" pitchFamily="18" charset="0"/>
              </a:rPr>
              <a:t>Şehir:</a:t>
            </a:r>
            <a:r>
              <a:rPr lang="tr-TR" sz="2000" dirty="0">
                <a:latin typeface="Times New Roman" panose="02020603050405020304" pitchFamily="18" charset="0"/>
                <a:ea typeface="Times New Roman" panose="02020603050405020304" pitchFamily="18" charset="0"/>
                <a:cs typeface="Times New Roman" panose="02020603050405020304" pitchFamily="18" charset="0"/>
              </a:rPr>
              <a:t> İstanbul.</a:t>
            </a:r>
            <a:endParaRPr lang="tr-TR" sz="2000" dirty="0">
              <a:ea typeface="Calibri" panose="020F0502020204030204" pitchFamily="34" charset="0"/>
              <a:cs typeface="Times New Roman" panose="02020603050405020304" pitchFamily="18" charset="0"/>
            </a:endParaRPr>
          </a:p>
        </p:txBody>
      </p:sp>
      <p:pic>
        <p:nvPicPr>
          <p:cNvPr id="6" name="Resim 5"/>
          <p:cNvPicPr/>
          <p:nvPr/>
        </p:nvPicPr>
        <p:blipFill>
          <a:blip r:embed="rId2" cstate="email">
            <a:extLst>
              <a:ext uri="{28A0092B-C50C-407E-A947-70E740481C1C}">
                <a14:useLocalDpi xmlns:a14="http://schemas.microsoft.com/office/drawing/2010/main"/>
              </a:ext>
            </a:extLst>
          </a:blip>
          <a:stretch>
            <a:fillRect/>
          </a:stretch>
        </p:blipFill>
        <p:spPr>
          <a:xfrm>
            <a:off x="6423025" y="1608356"/>
            <a:ext cx="5645150" cy="3911600"/>
          </a:xfrm>
          <a:prstGeom prst="rect">
            <a:avLst/>
          </a:prstGeom>
        </p:spPr>
      </p:pic>
    </p:spTree>
    <p:extLst>
      <p:ext uri="{BB962C8B-B14F-4D97-AF65-F5344CB8AC3E}">
        <p14:creationId xmlns:p14="http://schemas.microsoft.com/office/powerpoint/2010/main" val="799946670"/>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638134" y="379125"/>
            <a:ext cx="10489473" cy="850106"/>
          </a:xfrm>
          <a:prstGeom prst="rect">
            <a:avLst/>
          </a:prstGeom>
        </p:spPr>
        <p:txBody>
          <a:bodyPr>
            <a:normAutofit fontScale="975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tr-TR" sz="3600" b="1" noProof="0" dirty="0" smtClean="0">
                <a:solidFill>
                  <a:srgbClr val="FF0000"/>
                </a:solidFill>
                <a:effectLst>
                  <a:outerShdw blurRad="38100" dist="38100" dir="2700000" algn="tl">
                    <a:srgbClr val="000000">
                      <a:alpha val="43137"/>
                    </a:srgbClr>
                  </a:outerShdw>
                </a:effectLst>
                <a:latin typeface="+mn-lt"/>
                <a:ea typeface="+mj-ea"/>
                <a:cs typeface="+mj-cs"/>
              </a:rPr>
              <a:t>İŞYERLERİNDE YANGIN GÜVENLİĞİ </a:t>
            </a:r>
            <a:endParaRPr kumimoji="0" lang="en-US" sz="36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mn-lt"/>
              <a:ea typeface="+mj-ea"/>
              <a:cs typeface="+mj-cs"/>
            </a:endParaRPr>
          </a:p>
        </p:txBody>
      </p:sp>
      <p:sp>
        <p:nvSpPr>
          <p:cNvPr id="2" name="Dikdörtgen 1"/>
          <p:cNvSpPr/>
          <p:nvPr/>
        </p:nvSpPr>
        <p:spPr>
          <a:xfrm>
            <a:off x="172720" y="1344815"/>
            <a:ext cx="6096000" cy="3326167"/>
          </a:xfrm>
          <a:prstGeom prst="rect">
            <a:avLst/>
          </a:prstGeom>
        </p:spPr>
        <p:txBody>
          <a:bodyPr>
            <a:spAutoFit/>
          </a:bodyPr>
          <a:lstStyle/>
          <a:p>
            <a:pPr>
              <a:lnSpc>
                <a:spcPct val="107000"/>
              </a:lnSpc>
              <a:spcAft>
                <a:spcPts val="800"/>
              </a:spcAft>
            </a:pPr>
            <a:r>
              <a:rPr lang="tr-TR" sz="2000" b="1" dirty="0">
                <a:latin typeface="Times New Roman" panose="02020603050405020304" pitchFamily="18" charset="0"/>
                <a:ea typeface="Times New Roman" panose="02020603050405020304" pitchFamily="18" charset="0"/>
                <a:cs typeface="Times New Roman" panose="02020603050405020304" pitchFamily="18" charset="0"/>
              </a:rPr>
              <a:t>27 Nisan 2022 - İzmir </a:t>
            </a:r>
            <a:r>
              <a:rPr lang="tr-TR" sz="2000" b="1" dirty="0" err="1">
                <a:latin typeface="Times New Roman" panose="02020603050405020304" pitchFamily="18" charset="0"/>
                <a:ea typeface="Times New Roman" panose="02020603050405020304" pitchFamily="18" charset="0"/>
                <a:cs typeface="Times New Roman" panose="02020603050405020304" pitchFamily="18" charset="0"/>
              </a:rPr>
              <a:t>Folkard</a:t>
            </a:r>
            <a:r>
              <a:rPr lang="tr-TR" sz="2000" b="1" dirty="0">
                <a:latin typeface="Times New Roman" panose="02020603050405020304" pitchFamily="18" charset="0"/>
                <a:ea typeface="Times New Roman" panose="02020603050405020304" pitchFamily="18" charset="0"/>
                <a:cs typeface="Times New Roman" panose="02020603050405020304" pitchFamily="18" charset="0"/>
              </a:rPr>
              <a:t> Sitesi Yangını</a:t>
            </a:r>
            <a:endParaRPr lang="tr-TR" sz="2000" dirty="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sz="2000" b="1" dirty="0">
                <a:latin typeface="Times New Roman" panose="02020603050405020304" pitchFamily="18" charset="0"/>
                <a:ea typeface="Times New Roman" panose="02020603050405020304" pitchFamily="18" charset="0"/>
                <a:cs typeface="Times New Roman" panose="02020603050405020304" pitchFamily="18" charset="0"/>
              </a:rPr>
              <a:t>Tarih:</a:t>
            </a:r>
            <a:r>
              <a:rPr lang="tr-TR" sz="2000" dirty="0">
                <a:latin typeface="Times New Roman" panose="02020603050405020304" pitchFamily="18" charset="0"/>
                <a:ea typeface="Times New Roman" panose="02020603050405020304" pitchFamily="18" charset="0"/>
                <a:cs typeface="Times New Roman" panose="02020603050405020304" pitchFamily="18" charset="0"/>
              </a:rPr>
              <a:t> 27 Nisan 2022</a:t>
            </a:r>
            <a:endParaRPr lang="tr-TR" sz="2000" dirty="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sz="2000" b="1" dirty="0">
                <a:latin typeface="Times New Roman" panose="02020603050405020304" pitchFamily="18" charset="0"/>
                <a:ea typeface="Times New Roman" panose="02020603050405020304" pitchFamily="18" charset="0"/>
                <a:cs typeface="Times New Roman" panose="02020603050405020304" pitchFamily="18" charset="0"/>
              </a:rPr>
              <a:t>Sebep:</a:t>
            </a:r>
            <a:r>
              <a:rPr lang="tr-TR" sz="2000" dirty="0">
                <a:latin typeface="Times New Roman" panose="02020603050405020304" pitchFamily="18" charset="0"/>
                <a:ea typeface="Times New Roman" panose="02020603050405020304" pitchFamily="18" charset="0"/>
                <a:cs typeface="Times New Roman" panose="02020603050405020304" pitchFamily="18" charset="0"/>
              </a:rPr>
              <a:t> Elektrik arızası.</a:t>
            </a:r>
            <a:endParaRPr lang="tr-TR" sz="2000" dirty="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sz="2000" b="1" dirty="0">
                <a:latin typeface="Times New Roman" panose="02020603050405020304" pitchFamily="18" charset="0"/>
                <a:ea typeface="Times New Roman" panose="02020603050405020304" pitchFamily="18" charset="0"/>
                <a:cs typeface="Times New Roman" panose="02020603050405020304" pitchFamily="18" charset="0"/>
              </a:rPr>
              <a:t>Büyüklük:</a:t>
            </a:r>
            <a:r>
              <a:rPr lang="tr-TR" sz="2000" dirty="0">
                <a:latin typeface="Times New Roman" panose="02020603050405020304" pitchFamily="18" charset="0"/>
                <a:ea typeface="Times New Roman" panose="02020603050405020304" pitchFamily="18" charset="0"/>
                <a:cs typeface="Times New Roman" panose="02020603050405020304" pitchFamily="18" charset="0"/>
              </a:rPr>
              <a:t> Bina tamamen yandı.</a:t>
            </a:r>
            <a:endParaRPr lang="tr-TR" sz="2000" dirty="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sz="2000" b="1" dirty="0">
                <a:latin typeface="Times New Roman" panose="02020603050405020304" pitchFamily="18" charset="0"/>
                <a:ea typeface="Times New Roman" panose="02020603050405020304" pitchFamily="18" charset="0"/>
                <a:cs typeface="Times New Roman" panose="02020603050405020304" pitchFamily="18" charset="0"/>
              </a:rPr>
              <a:t>Maddi Kayıp:</a:t>
            </a:r>
            <a:r>
              <a:rPr lang="tr-TR" sz="2000" dirty="0">
                <a:latin typeface="Times New Roman" panose="02020603050405020304" pitchFamily="18" charset="0"/>
                <a:ea typeface="Times New Roman" panose="02020603050405020304" pitchFamily="18" charset="0"/>
                <a:cs typeface="Times New Roman" panose="02020603050405020304" pitchFamily="18" charset="0"/>
              </a:rPr>
              <a:t> Büyük mal kaybı yaşandı, can kaybı bilgisi yok.</a:t>
            </a:r>
            <a:endParaRPr lang="tr-TR" sz="2000" dirty="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sz="2000" b="1" dirty="0">
                <a:latin typeface="Times New Roman" panose="02020603050405020304" pitchFamily="18" charset="0"/>
                <a:ea typeface="Times New Roman" panose="02020603050405020304" pitchFamily="18" charset="0"/>
                <a:cs typeface="Times New Roman" panose="02020603050405020304" pitchFamily="18" charset="0"/>
              </a:rPr>
              <a:t>Sektör:</a:t>
            </a:r>
            <a:r>
              <a:rPr lang="tr-TR" sz="2000" dirty="0">
                <a:latin typeface="Times New Roman" panose="02020603050405020304" pitchFamily="18" charset="0"/>
                <a:ea typeface="Times New Roman" panose="02020603050405020304" pitchFamily="18" charset="0"/>
                <a:cs typeface="Times New Roman" panose="02020603050405020304" pitchFamily="18" charset="0"/>
              </a:rPr>
              <a:t> Konut.</a:t>
            </a:r>
            <a:endParaRPr lang="tr-TR" sz="2000" dirty="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sz="2000" b="1" dirty="0">
                <a:latin typeface="Times New Roman" panose="02020603050405020304" pitchFamily="18" charset="0"/>
                <a:ea typeface="Times New Roman" panose="02020603050405020304" pitchFamily="18" charset="0"/>
                <a:cs typeface="Times New Roman" panose="02020603050405020304" pitchFamily="18" charset="0"/>
              </a:rPr>
              <a:t>Şehir:</a:t>
            </a:r>
            <a:r>
              <a:rPr lang="tr-TR" sz="2000" dirty="0">
                <a:latin typeface="Times New Roman" panose="02020603050405020304" pitchFamily="18" charset="0"/>
                <a:ea typeface="Times New Roman" panose="02020603050405020304" pitchFamily="18" charset="0"/>
                <a:cs typeface="Times New Roman" panose="02020603050405020304" pitchFamily="18" charset="0"/>
              </a:rPr>
              <a:t> İzmir.</a:t>
            </a:r>
            <a:endParaRPr lang="tr-TR" sz="2000" dirty="0">
              <a:ea typeface="Calibri" panose="020F0502020204030204" pitchFamily="34" charset="0"/>
              <a:cs typeface="Times New Roman" panose="02020603050405020304" pitchFamily="18" charset="0"/>
            </a:endParaRPr>
          </a:p>
        </p:txBody>
      </p:sp>
      <p:pic>
        <p:nvPicPr>
          <p:cNvPr id="6" name="Resim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00978" y="1378895"/>
            <a:ext cx="5867731" cy="3292087"/>
          </a:xfrm>
          <a:prstGeom prst="rect">
            <a:avLst/>
          </a:prstGeom>
        </p:spPr>
      </p:pic>
      <p:sp>
        <p:nvSpPr>
          <p:cNvPr id="4" name="Dikdörtgen 3"/>
          <p:cNvSpPr/>
          <p:nvPr/>
        </p:nvSpPr>
        <p:spPr>
          <a:xfrm>
            <a:off x="558697" y="4705062"/>
            <a:ext cx="11410011" cy="1200329"/>
          </a:xfrm>
          <a:prstGeom prst="rect">
            <a:avLst/>
          </a:prstGeom>
        </p:spPr>
        <p:txBody>
          <a:bodyPr wrap="square">
            <a:spAutoFit/>
          </a:bodyPr>
          <a:lstStyle/>
          <a:p>
            <a:r>
              <a:rPr lang="tr-TR" dirty="0" smtClean="0">
                <a:solidFill>
                  <a:srgbClr val="212529"/>
                </a:solidFill>
                <a:latin typeface="system-ui"/>
              </a:rPr>
              <a:t>Duvarların </a:t>
            </a:r>
            <a:r>
              <a:rPr lang="tr-TR" dirty="0">
                <a:solidFill>
                  <a:srgbClr val="212529"/>
                </a:solidFill>
                <a:latin typeface="system-ui"/>
              </a:rPr>
              <a:t>zemine yakın kısımlarında aydınlatma amacıyla tesis edilen armatür veya kablo şaftı içindeki enerji besleme hattında herhangi bir nedenden </a:t>
            </a:r>
            <a:r>
              <a:rPr lang="tr-TR" b="1" i="1" dirty="0">
                <a:solidFill>
                  <a:srgbClr val="212529"/>
                </a:solidFill>
                <a:latin typeface="system-ui"/>
              </a:rPr>
              <a:t>(Enerjideki dalgalanma, aşını yüklenme, nem kaynaklı </a:t>
            </a:r>
            <a:r>
              <a:rPr lang="tr-TR" b="1" i="1" dirty="0" err="1">
                <a:solidFill>
                  <a:srgbClr val="212529"/>
                </a:solidFill>
                <a:latin typeface="system-ui"/>
              </a:rPr>
              <a:t>oksidasyona</a:t>
            </a:r>
            <a:r>
              <a:rPr lang="tr-TR" b="1" i="1" dirty="0">
                <a:solidFill>
                  <a:srgbClr val="212529"/>
                </a:solidFill>
                <a:latin typeface="system-ui"/>
              </a:rPr>
              <a:t> bağlı yıpranma, kablo ve bağlantı noktalarında eskime, gevşeme vb. nedenlerle)</a:t>
            </a:r>
            <a:r>
              <a:rPr lang="tr-TR" dirty="0">
                <a:solidFill>
                  <a:srgbClr val="212529"/>
                </a:solidFill>
                <a:latin typeface="system-ui"/>
              </a:rPr>
              <a:t> meydana gelen kısa devre sonucu oluşan yangın.</a:t>
            </a:r>
            <a:endParaRPr lang="tr-TR" dirty="0"/>
          </a:p>
        </p:txBody>
      </p:sp>
    </p:spTree>
    <p:extLst>
      <p:ext uri="{BB962C8B-B14F-4D97-AF65-F5344CB8AC3E}">
        <p14:creationId xmlns:p14="http://schemas.microsoft.com/office/powerpoint/2010/main" val="1313604273"/>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638134" y="379125"/>
            <a:ext cx="10489473" cy="850106"/>
          </a:xfrm>
          <a:prstGeom prst="rect">
            <a:avLst/>
          </a:prstGeom>
        </p:spPr>
        <p:txBody>
          <a:bodyPr>
            <a:normAutofit fontScale="975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tr-TR" sz="3600" b="1" noProof="0" dirty="0" smtClean="0">
                <a:solidFill>
                  <a:srgbClr val="FF0000"/>
                </a:solidFill>
                <a:effectLst>
                  <a:outerShdw blurRad="38100" dist="38100" dir="2700000" algn="tl">
                    <a:srgbClr val="000000">
                      <a:alpha val="43137"/>
                    </a:srgbClr>
                  </a:outerShdw>
                </a:effectLst>
                <a:latin typeface="+mn-lt"/>
                <a:ea typeface="+mj-ea"/>
                <a:cs typeface="+mj-cs"/>
              </a:rPr>
              <a:t>İŞYERLERİNDE YANGIN GÜVENLİĞİ </a:t>
            </a:r>
            <a:endParaRPr kumimoji="0" lang="en-US" sz="36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mn-lt"/>
              <a:ea typeface="+mj-ea"/>
              <a:cs typeface="+mj-cs"/>
            </a:endParaRPr>
          </a:p>
        </p:txBody>
      </p:sp>
      <p:sp>
        <p:nvSpPr>
          <p:cNvPr id="2" name="Dikdörtgen 1"/>
          <p:cNvSpPr/>
          <p:nvPr/>
        </p:nvSpPr>
        <p:spPr>
          <a:xfrm>
            <a:off x="314960" y="1229231"/>
            <a:ext cx="6521450" cy="3979294"/>
          </a:xfrm>
          <a:prstGeom prst="rect">
            <a:avLst/>
          </a:prstGeom>
        </p:spPr>
        <p:txBody>
          <a:bodyPr wrap="square">
            <a:spAutoFit/>
          </a:bodyPr>
          <a:lstStyle/>
          <a:p>
            <a:pPr>
              <a:lnSpc>
                <a:spcPct val="107000"/>
              </a:lnSpc>
              <a:spcAft>
                <a:spcPts val="800"/>
              </a:spcAft>
            </a:pPr>
            <a:r>
              <a:rPr lang="tr-TR" b="1" dirty="0">
                <a:latin typeface="Times New Roman" panose="02020603050405020304" pitchFamily="18" charset="0"/>
                <a:ea typeface="Times New Roman" panose="02020603050405020304" pitchFamily="18" charset="0"/>
                <a:cs typeface="Times New Roman" panose="02020603050405020304" pitchFamily="18" charset="0"/>
              </a:rPr>
              <a:t>30 Nisan 2022 - İstanbul Tuzla Orhanlı Sanayi Bölgesi Patlaması</a:t>
            </a:r>
            <a:endParaRPr lang="tr-TR" sz="1600" dirty="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b="1" dirty="0">
                <a:latin typeface="Times New Roman" panose="02020603050405020304" pitchFamily="18" charset="0"/>
                <a:ea typeface="Times New Roman" panose="02020603050405020304" pitchFamily="18" charset="0"/>
                <a:cs typeface="Times New Roman" panose="02020603050405020304" pitchFamily="18" charset="0"/>
              </a:rPr>
              <a:t>Tarih:</a:t>
            </a:r>
            <a:r>
              <a:rPr lang="tr-TR" dirty="0">
                <a:latin typeface="Times New Roman" panose="02020603050405020304" pitchFamily="18" charset="0"/>
                <a:ea typeface="Times New Roman" panose="02020603050405020304" pitchFamily="18" charset="0"/>
                <a:cs typeface="Times New Roman" panose="02020603050405020304" pitchFamily="18" charset="0"/>
              </a:rPr>
              <a:t> 30 Nisan 2022</a:t>
            </a:r>
            <a:endParaRPr lang="tr-TR" sz="1600" dirty="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b="1" dirty="0">
                <a:latin typeface="Times New Roman" panose="02020603050405020304" pitchFamily="18" charset="0"/>
                <a:ea typeface="Times New Roman" panose="02020603050405020304" pitchFamily="18" charset="0"/>
                <a:cs typeface="Times New Roman" panose="02020603050405020304" pitchFamily="18" charset="0"/>
              </a:rPr>
              <a:t>Sebep:</a:t>
            </a:r>
            <a:r>
              <a:rPr lang="tr-TR" dirty="0">
                <a:latin typeface="Times New Roman" panose="02020603050405020304" pitchFamily="18" charset="0"/>
                <a:ea typeface="Times New Roman" panose="02020603050405020304" pitchFamily="18" charset="0"/>
                <a:cs typeface="Times New Roman" panose="02020603050405020304" pitchFamily="18" charset="0"/>
              </a:rPr>
              <a:t> Vernik ve boya fabrikasında meydana gelen patlama.</a:t>
            </a:r>
            <a:endParaRPr lang="tr-TR" sz="1600" dirty="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b="1" dirty="0">
                <a:latin typeface="Times New Roman" panose="02020603050405020304" pitchFamily="18" charset="0"/>
                <a:ea typeface="Times New Roman" panose="02020603050405020304" pitchFamily="18" charset="0"/>
                <a:cs typeface="Times New Roman" panose="02020603050405020304" pitchFamily="18" charset="0"/>
              </a:rPr>
              <a:t>Büyüklük:</a:t>
            </a:r>
            <a:r>
              <a:rPr lang="tr-TR" dirty="0">
                <a:latin typeface="Times New Roman" panose="02020603050405020304" pitchFamily="18" charset="0"/>
                <a:ea typeface="Times New Roman" panose="02020603050405020304" pitchFamily="18" charset="0"/>
                <a:cs typeface="Times New Roman" panose="02020603050405020304" pitchFamily="18" charset="0"/>
              </a:rPr>
              <a:t> Patlama sonrası geniş çapta yangın çıktı.</a:t>
            </a:r>
            <a:endParaRPr lang="tr-TR" sz="1600" dirty="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b="1" dirty="0">
                <a:latin typeface="Times New Roman" panose="02020603050405020304" pitchFamily="18" charset="0"/>
                <a:ea typeface="Times New Roman" panose="02020603050405020304" pitchFamily="18" charset="0"/>
                <a:cs typeface="Times New Roman" panose="02020603050405020304" pitchFamily="18" charset="0"/>
              </a:rPr>
              <a:t>Maddi Kayıp:</a:t>
            </a:r>
            <a:r>
              <a:rPr lang="tr-TR" dirty="0">
                <a:latin typeface="Times New Roman" panose="02020603050405020304" pitchFamily="18" charset="0"/>
                <a:ea typeface="Times New Roman" panose="02020603050405020304" pitchFamily="18" charset="0"/>
                <a:cs typeface="Times New Roman" panose="02020603050405020304" pitchFamily="18" charset="0"/>
              </a:rPr>
              <a:t> 3 işçi hayatını kaybetti, </a:t>
            </a:r>
            <a:r>
              <a:rPr lang="tr-TR" dirty="0" smtClean="0">
                <a:latin typeface="Times New Roman" panose="02020603050405020304" pitchFamily="18" charset="0"/>
                <a:ea typeface="Times New Roman" panose="02020603050405020304" pitchFamily="18" charset="0"/>
                <a:cs typeface="Times New Roman" panose="02020603050405020304" pitchFamily="18" charset="0"/>
              </a:rPr>
              <a:t>9 </a:t>
            </a:r>
            <a:r>
              <a:rPr lang="tr-TR" dirty="0">
                <a:latin typeface="Times New Roman" panose="02020603050405020304" pitchFamily="18" charset="0"/>
                <a:ea typeface="Times New Roman" panose="02020603050405020304" pitchFamily="18" charset="0"/>
                <a:cs typeface="Times New Roman" panose="02020603050405020304" pitchFamily="18" charset="0"/>
              </a:rPr>
              <a:t>işçi yaralandı.</a:t>
            </a:r>
            <a:endParaRPr lang="tr-TR" sz="1600" dirty="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b="1" dirty="0">
                <a:latin typeface="Times New Roman" panose="02020603050405020304" pitchFamily="18" charset="0"/>
                <a:ea typeface="Times New Roman" panose="02020603050405020304" pitchFamily="18" charset="0"/>
                <a:cs typeface="Times New Roman" panose="02020603050405020304" pitchFamily="18" charset="0"/>
              </a:rPr>
              <a:t>Sektör:</a:t>
            </a:r>
            <a:r>
              <a:rPr lang="tr-TR" dirty="0">
                <a:latin typeface="Times New Roman" panose="02020603050405020304" pitchFamily="18" charset="0"/>
                <a:ea typeface="Times New Roman" panose="02020603050405020304" pitchFamily="18" charset="0"/>
                <a:cs typeface="Times New Roman" panose="02020603050405020304" pitchFamily="18" charset="0"/>
              </a:rPr>
              <a:t> Kimya (Vernik ve boya üretimi).</a:t>
            </a:r>
            <a:endParaRPr lang="tr-TR" sz="1600" dirty="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b="1" dirty="0">
                <a:latin typeface="Times New Roman" panose="02020603050405020304" pitchFamily="18" charset="0"/>
                <a:ea typeface="Times New Roman" panose="02020603050405020304" pitchFamily="18" charset="0"/>
                <a:cs typeface="Times New Roman" panose="02020603050405020304" pitchFamily="18" charset="0"/>
              </a:rPr>
              <a:t>Şehir:</a:t>
            </a:r>
            <a:r>
              <a:rPr lang="tr-TR" dirty="0">
                <a:latin typeface="Times New Roman" panose="02020603050405020304" pitchFamily="18" charset="0"/>
                <a:ea typeface="Times New Roman" panose="02020603050405020304" pitchFamily="18" charset="0"/>
                <a:cs typeface="Times New Roman" panose="02020603050405020304" pitchFamily="18" charset="0"/>
              </a:rPr>
              <a:t> İstanbul (Tuzla</a:t>
            </a:r>
            <a:r>
              <a:rPr lang="tr-TR" dirty="0" smtClean="0">
                <a:latin typeface="Times New Roman" panose="02020603050405020304" pitchFamily="18" charset="0"/>
                <a:ea typeface="Times New Roman" panose="02020603050405020304" pitchFamily="18" charset="0"/>
                <a:cs typeface="Times New Roman" panose="02020603050405020304" pitchFamily="18" charset="0"/>
              </a:rPr>
              <a:t>).</a:t>
            </a:r>
          </a:p>
          <a:p>
            <a:pPr marL="342900" lvl="0" indent="-342900">
              <a:lnSpc>
                <a:spcPct val="107000"/>
              </a:lnSpc>
              <a:spcAft>
                <a:spcPts val="800"/>
              </a:spcAft>
              <a:buSzPts val="1000"/>
              <a:buFont typeface="Symbol" panose="05050102010706020507" pitchFamily="18" charset="2"/>
              <a:buChar char=""/>
              <a:tabLst>
                <a:tab pos="457200" algn="l"/>
              </a:tabLst>
            </a:pPr>
            <a:endParaRPr lang="tr-TR" dirty="0" smtClean="0"/>
          </a:p>
          <a:p>
            <a:pPr lvl="0">
              <a:lnSpc>
                <a:spcPct val="107000"/>
              </a:lnSpc>
              <a:spcAft>
                <a:spcPts val="800"/>
              </a:spcAft>
              <a:buSzPts val="1000"/>
              <a:tabLst>
                <a:tab pos="457200" algn="l"/>
              </a:tabLst>
            </a:pPr>
            <a:r>
              <a:rPr lang="tr-TR" dirty="0" smtClean="0"/>
              <a:t>200 </a:t>
            </a:r>
            <a:r>
              <a:rPr lang="tr-TR" dirty="0"/>
              <a:t>metre yarıçaplı </a:t>
            </a:r>
            <a:r>
              <a:rPr lang="tr-TR" dirty="0" smtClean="0"/>
              <a:t>alandaki</a:t>
            </a:r>
          </a:p>
          <a:p>
            <a:pPr lvl="0">
              <a:lnSpc>
                <a:spcPct val="107000"/>
              </a:lnSpc>
              <a:spcAft>
                <a:spcPts val="800"/>
              </a:spcAft>
              <a:buSzPts val="1000"/>
              <a:tabLst>
                <a:tab pos="457200" algn="l"/>
              </a:tabLst>
            </a:pPr>
            <a:r>
              <a:rPr lang="tr-TR" dirty="0" smtClean="0"/>
              <a:t>İşyerlerinde zarar verdi</a:t>
            </a:r>
            <a:endParaRPr lang="tr-TR" dirty="0">
              <a:ea typeface="Calibri" panose="020F0502020204030204" pitchFamily="34" charset="0"/>
              <a:cs typeface="Times New Roman" panose="02020603050405020304" pitchFamily="18" charset="0"/>
            </a:endParaRPr>
          </a:p>
        </p:txBody>
      </p:sp>
      <p:pic>
        <p:nvPicPr>
          <p:cNvPr id="6" name="Resim 5"/>
          <p:cNvPicPr/>
          <p:nvPr/>
        </p:nvPicPr>
        <p:blipFill>
          <a:blip r:embed="rId2" cstate="email">
            <a:extLst>
              <a:ext uri="{28A0092B-C50C-407E-A947-70E740481C1C}">
                <a14:useLocalDpi xmlns:a14="http://schemas.microsoft.com/office/drawing/2010/main"/>
              </a:ext>
            </a:extLst>
          </a:blip>
          <a:stretch>
            <a:fillRect/>
          </a:stretch>
        </p:blipFill>
        <p:spPr>
          <a:xfrm>
            <a:off x="7100570" y="1505027"/>
            <a:ext cx="4635500" cy="4343400"/>
          </a:xfrm>
          <a:prstGeom prst="rect">
            <a:avLst/>
          </a:prstGeom>
        </p:spPr>
      </p:pic>
      <p:pic>
        <p:nvPicPr>
          <p:cNvPr id="4" name="Resim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28539" y="3676727"/>
            <a:ext cx="3527740" cy="2671538"/>
          </a:xfrm>
          <a:prstGeom prst="rect">
            <a:avLst/>
          </a:prstGeom>
        </p:spPr>
      </p:pic>
    </p:spTree>
    <p:extLst>
      <p:ext uri="{BB962C8B-B14F-4D97-AF65-F5344CB8AC3E}">
        <p14:creationId xmlns:p14="http://schemas.microsoft.com/office/powerpoint/2010/main" val="2686735454"/>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638134" y="379125"/>
            <a:ext cx="10489473" cy="850106"/>
          </a:xfrm>
          <a:prstGeom prst="rect">
            <a:avLst/>
          </a:prstGeom>
        </p:spPr>
        <p:txBody>
          <a:bodyPr>
            <a:normAutofit fontScale="975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tr-TR" sz="3600" b="1" noProof="0" dirty="0" smtClean="0">
                <a:solidFill>
                  <a:srgbClr val="FF0000"/>
                </a:solidFill>
                <a:effectLst>
                  <a:outerShdw blurRad="38100" dist="38100" dir="2700000" algn="tl">
                    <a:srgbClr val="000000">
                      <a:alpha val="43137"/>
                    </a:srgbClr>
                  </a:outerShdw>
                </a:effectLst>
                <a:latin typeface="+mn-lt"/>
                <a:ea typeface="+mj-ea"/>
                <a:cs typeface="+mj-cs"/>
              </a:rPr>
              <a:t>İŞYERLERİNDE YANGIN GÜVENLİĞİ </a:t>
            </a:r>
            <a:endParaRPr kumimoji="0" lang="en-US" sz="36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mn-lt"/>
              <a:ea typeface="+mj-ea"/>
              <a:cs typeface="+mj-cs"/>
            </a:endParaRPr>
          </a:p>
        </p:txBody>
      </p:sp>
      <p:sp>
        <p:nvSpPr>
          <p:cNvPr id="2" name="Dikdörtgen 1"/>
          <p:cNvSpPr/>
          <p:nvPr/>
        </p:nvSpPr>
        <p:spPr>
          <a:xfrm>
            <a:off x="304800" y="1608356"/>
            <a:ext cx="6096000" cy="3078792"/>
          </a:xfrm>
          <a:prstGeom prst="rect">
            <a:avLst/>
          </a:prstGeom>
        </p:spPr>
        <p:txBody>
          <a:bodyPr>
            <a:spAutoFit/>
          </a:bodyPr>
          <a:lstStyle/>
          <a:p>
            <a:pPr>
              <a:lnSpc>
                <a:spcPct val="107000"/>
              </a:lnSpc>
              <a:spcAft>
                <a:spcPts val="800"/>
              </a:spcAft>
            </a:pPr>
            <a:r>
              <a:rPr lang="tr-TR" b="1" dirty="0">
                <a:latin typeface="Times New Roman" panose="02020603050405020304" pitchFamily="18" charset="0"/>
                <a:ea typeface="Times New Roman" panose="02020603050405020304" pitchFamily="18" charset="0"/>
                <a:cs typeface="Times New Roman" panose="02020603050405020304" pitchFamily="18" charset="0"/>
              </a:rPr>
              <a:t>15 Ekim 2022 - İstanbul </a:t>
            </a:r>
            <a:r>
              <a:rPr lang="tr-TR" b="1" dirty="0" err="1">
                <a:latin typeface="Times New Roman" panose="02020603050405020304" pitchFamily="18" charset="0"/>
                <a:ea typeface="Times New Roman" panose="02020603050405020304" pitchFamily="18" charset="0"/>
                <a:cs typeface="Times New Roman" panose="02020603050405020304" pitchFamily="18" charset="0"/>
              </a:rPr>
              <a:t>Fikirtepe</a:t>
            </a:r>
            <a:r>
              <a:rPr lang="tr-TR" b="1" dirty="0">
                <a:latin typeface="Times New Roman" panose="02020603050405020304" pitchFamily="18" charset="0"/>
                <a:ea typeface="Times New Roman" panose="02020603050405020304" pitchFamily="18" charset="0"/>
                <a:cs typeface="Times New Roman" panose="02020603050405020304" pitchFamily="18" charset="0"/>
              </a:rPr>
              <a:t> Yüksek Yapı Yangını</a:t>
            </a:r>
            <a:endParaRPr lang="tr-TR" sz="1600" dirty="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b="1" dirty="0">
                <a:latin typeface="Times New Roman" panose="02020603050405020304" pitchFamily="18" charset="0"/>
                <a:ea typeface="Times New Roman" panose="02020603050405020304" pitchFamily="18" charset="0"/>
                <a:cs typeface="Times New Roman" panose="02020603050405020304" pitchFamily="18" charset="0"/>
              </a:rPr>
              <a:t>Tarih:</a:t>
            </a:r>
            <a:r>
              <a:rPr lang="tr-TR" dirty="0">
                <a:latin typeface="Times New Roman" panose="02020603050405020304" pitchFamily="18" charset="0"/>
                <a:ea typeface="Times New Roman" panose="02020603050405020304" pitchFamily="18" charset="0"/>
                <a:cs typeface="Times New Roman" panose="02020603050405020304" pitchFamily="18" charset="0"/>
              </a:rPr>
              <a:t> 15 Ekim 2022</a:t>
            </a:r>
            <a:endParaRPr lang="tr-TR" sz="1600" dirty="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b="1" dirty="0">
                <a:latin typeface="Times New Roman" panose="02020603050405020304" pitchFamily="18" charset="0"/>
                <a:ea typeface="Times New Roman" panose="02020603050405020304" pitchFamily="18" charset="0"/>
                <a:cs typeface="Times New Roman" panose="02020603050405020304" pitchFamily="18" charset="0"/>
              </a:rPr>
              <a:t>Sebep:</a:t>
            </a:r>
            <a:r>
              <a:rPr lang="tr-TR" dirty="0">
                <a:latin typeface="Times New Roman" panose="02020603050405020304" pitchFamily="18" charset="0"/>
                <a:ea typeface="Times New Roman" panose="02020603050405020304" pitchFamily="18" charset="0"/>
                <a:cs typeface="Times New Roman" panose="02020603050405020304" pitchFamily="18" charset="0"/>
              </a:rPr>
              <a:t> Klimadan çıkan yangın, dış cepheyi tutuşturdu.</a:t>
            </a:r>
            <a:endParaRPr lang="tr-TR" sz="1600" dirty="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b="1" dirty="0">
                <a:latin typeface="Times New Roman" panose="02020603050405020304" pitchFamily="18" charset="0"/>
                <a:ea typeface="Times New Roman" panose="02020603050405020304" pitchFamily="18" charset="0"/>
                <a:cs typeface="Times New Roman" panose="02020603050405020304" pitchFamily="18" charset="0"/>
              </a:rPr>
              <a:t>Büyüklük:</a:t>
            </a:r>
            <a:r>
              <a:rPr lang="tr-TR" dirty="0">
                <a:latin typeface="Times New Roman" panose="02020603050405020304" pitchFamily="18" charset="0"/>
                <a:ea typeface="Times New Roman" panose="02020603050405020304" pitchFamily="18" charset="0"/>
                <a:cs typeface="Times New Roman" panose="02020603050405020304" pitchFamily="18" charset="0"/>
              </a:rPr>
              <a:t> 24 katlı binanın dış cephesi tamamen yandı.</a:t>
            </a:r>
            <a:endParaRPr lang="tr-TR" sz="1600" dirty="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b="1" dirty="0">
                <a:latin typeface="Times New Roman" panose="02020603050405020304" pitchFamily="18" charset="0"/>
                <a:ea typeface="Times New Roman" panose="02020603050405020304" pitchFamily="18" charset="0"/>
                <a:cs typeface="Times New Roman" panose="02020603050405020304" pitchFamily="18" charset="0"/>
              </a:rPr>
              <a:t>Maddi Kayıp:</a:t>
            </a:r>
            <a:r>
              <a:rPr lang="tr-TR" dirty="0">
                <a:latin typeface="Times New Roman" panose="02020603050405020304" pitchFamily="18" charset="0"/>
                <a:ea typeface="Times New Roman" panose="02020603050405020304" pitchFamily="18" charset="0"/>
                <a:cs typeface="Times New Roman" panose="02020603050405020304" pitchFamily="18" charset="0"/>
              </a:rPr>
              <a:t> Maddi hasar büyük, ancak can kaybı yaşanmadı.</a:t>
            </a:r>
            <a:endParaRPr lang="tr-TR" sz="1600" dirty="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b="1" dirty="0">
                <a:latin typeface="Times New Roman" panose="02020603050405020304" pitchFamily="18" charset="0"/>
                <a:ea typeface="Times New Roman" panose="02020603050405020304" pitchFamily="18" charset="0"/>
                <a:cs typeface="Times New Roman" panose="02020603050405020304" pitchFamily="18" charset="0"/>
              </a:rPr>
              <a:t>Sektör:</a:t>
            </a:r>
            <a:r>
              <a:rPr lang="tr-TR" dirty="0">
                <a:latin typeface="Times New Roman" panose="02020603050405020304" pitchFamily="18" charset="0"/>
                <a:ea typeface="Times New Roman" panose="02020603050405020304" pitchFamily="18" charset="0"/>
                <a:cs typeface="Times New Roman" panose="02020603050405020304" pitchFamily="18" charset="0"/>
              </a:rPr>
              <a:t> Yüksek yapı.</a:t>
            </a:r>
            <a:endParaRPr lang="tr-TR" sz="1600" dirty="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b="1" dirty="0">
                <a:latin typeface="Times New Roman" panose="02020603050405020304" pitchFamily="18" charset="0"/>
                <a:ea typeface="Times New Roman" panose="02020603050405020304" pitchFamily="18" charset="0"/>
                <a:cs typeface="Times New Roman" panose="02020603050405020304" pitchFamily="18" charset="0"/>
              </a:rPr>
              <a:t>Şehir:</a:t>
            </a:r>
            <a:r>
              <a:rPr lang="tr-TR" dirty="0">
                <a:latin typeface="Times New Roman" panose="02020603050405020304" pitchFamily="18" charset="0"/>
                <a:ea typeface="Times New Roman" panose="02020603050405020304" pitchFamily="18" charset="0"/>
                <a:cs typeface="Times New Roman" panose="02020603050405020304" pitchFamily="18" charset="0"/>
              </a:rPr>
              <a:t> İstanbul (</a:t>
            </a:r>
            <a:r>
              <a:rPr lang="tr-TR" dirty="0" err="1">
                <a:latin typeface="Times New Roman" panose="02020603050405020304" pitchFamily="18" charset="0"/>
                <a:ea typeface="Times New Roman" panose="02020603050405020304" pitchFamily="18" charset="0"/>
                <a:cs typeface="Times New Roman" panose="02020603050405020304" pitchFamily="18" charset="0"/>
              </a:rPr>
              <a:t>Fikirtepe</a:t>
            </a:r>
            <a:r>
              <a:rPr lang="tr-TR" dirty="0">
                <a:latin typeface="Times New Roman" panose="02020603050405020304" pitchFamily="18" charset="0"/>
                <a:ea typeface="Times New Roman" panose="02020603050405020304" pitchFamily="18" charset="0"/>
                <a:cs typeface="Times New Roman" panose="02020603050405020304" pitchFamily="18" charset="0"/>
              </a:rPr>
              <a:t>).</a:t>
            </a:r>
            <a:endParaRPr lang="tr-TR" sz="1600" dirty="0">
              <a:ea typeface="Calibri" panose="020F0502020204030204" pitchFamily="34" charset="0"/>
              <a:cs typeface="Times New Roman" panose="02020603050405020304" pitchFamily="18" charset="0"/>
            </a:endParaRPr>
          </a:p>
        </p:txBody>
      </p:sp>
      <p:sp>
        <p:nvSpPr>
          <p:cNvPr id="6" name="Dikdörtgen 5"/>
          <p:cNvSpPr/>
          <p:nvPr/>
        </p:nvSpPr>
        <p:spPr>
          <a:xfrm>
            <a:off x="638134" y="5066273"/>
            <a:ext cx="6096000" cy="923330"/>
          </a:xfrm>
          <a:prstGeom prst="rect">
            <a:avLst/>
          </a:prstGeom>
        </p:spPr>
        <p:txBody>
          <a:bodyPr>
            <a:spAutoFit/>
          </a:bodyPr>
          <a:lstStyle/>
          <a:p>
            <a:r>
              <a:rPr lang="tr-TR" b="1" dirty="0">
                <a:solidFill>
                  <a:srgbClr val="454545"/>
                </a:solidFill>
                <a:latin typeface="Titillium Web"/>
              </a:rPr>
              <a:t>Yapı Malzemeleri Yönetmeliği</a:t>
            </a:r>
            <a:r>
              <a:rPr lang="tr-TR" b="1" dirty="0"/>
              <a:t/>
            </a:r>
            <a:br>
              <a:rPr lang="tr-TR" b="1" dirty="0"/>
            </a:br>
            <a:r>
              <a:rPr lang="tr-TR" dirty="0">
                <a:solidFill>
                  <a:srgbClr val="454545"/>
                </a:solidFill>
                <a:latin typeface="Titillium Web"/>
              </a:rPr>
              <a:t>(</a:t>
            </a:r>
            <a:r>
              <a:rPr lang="tr-TR" b="1" dirty="0">
                <a:solidFill>
                  <a:srgbClr val="454545"/>
                </a:solidFill>
                <a:latin typeface="Titillium Web"/>
              </a:rPr>
              <a:t>C</a:t>
            </a:r>
            <a:r>
              <a:rPr lang="tr-TR" dirty="0">
                <a:solidFill>
                  <a:srgbClr val="454545"/>
                </a:solidFill>
                <a:latin typeface="Titillium Web"/>
              </a:rPr>
              <a:t>onstruction </a:t>
            </a:r>
            <a:r>
              <a:rPr lang="tr-TR" b="1" dirty="0" err="1">
                <a:solidFill>
                  <a:srgbClr val="454545"/>
                </a:solidFill>
                <a:latin typeface="Titillium Web"/>
              </a:rPr>
              <a:t>P</a:t>
            </a:r>
            <a:r>
              <a:rPr lang="tr-TR" dirty="0" err="1">
                <a:solidFill>
                  <a:srgbClr val="454545"/>
                </a:solidFill>
                <a:latin typeface="Titillium Web"/>
              </a:rPr>
              <a:t>roducts</a:t>
            </a:r>
            <a:r>
              <a:rPr lang="tr-TR" dirty="0">
                <a:solidFill>
                  <a:srgbClr val="454545"/>
                </a:solidFill>
                <a:latin typeface="Titillium Web"/>
              </a:rPr>
              <a:t> </a:t>
            </a:r>
            <a:r>
              <a:rPr lang="tr-TR" b="1" dirty="0" err="1">
                <a:solidFill>
                  <a:srgbClr val="454545"/>
                </a:solidFill>
                <a:latin typeface="Titillium Web"/>
              </a:rPr>
              <a:t>R</a:t>
            </a:r>
            <a:r>
              <a:rPr lang="tr-TR" dirty="0" err="1">
                <a:solidFill>
                  <a:srgbClr val="454545"/>
                </a:solidFill>
                <a:latin typeface="Titillium Web"/>
              </a:rPr>
              <a:t>egulation</a:t>
            </a:r>
            <a:r>
              <a:rPr lang="tr-TR" dirty="0">
                <a:solidFill>
                  <a:srgbClr val="454545"/>
                </a:solidFill>
                <a:latin typeface="Titillium Web"/>
              </a:rPr>
              <a:t>)</a:t>
            </a:r>
            <a:r>
              <a:rPr lang="tr-TR" dirty="0"/>
              <a:t/>
            </a:r>
            <a:br>
              <a:rPr lang="tr-TR" dirty="0"/>
            </a:br>
            <a:r>
              <a:rPr lang="tr-TR" dirty="0">
                <a:solidFill>
                  <a:srgbClr val="454545"/>
                </a:solidFill>
                <a:latin typeface="Titillium Web"/>
              </a:rPr>
              <a:t>A’dan F’ye kadar olan yedi sınıfı kapsar.</a:t>
            </a:r>
            <a:endParaRPr lang="tr-TR" dirty="0"/>
          </a:p>
        </p:txBody>
      </p:sp>
      <p:pic>
        <p:nvPicPr>
          <p:cNvPr id="7" name="Resim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86516" y="3911599"/>
            <a:ext cx="7122604" cy="2365739"/>
          </a:xfrm>
          <a:prstGeom prst="rect">
            <a:avLst/>
          </a:prstGeom>
        </p:spPr>
      </p:pic>
      <p:pic>
        <p:nvPicPr>
          <p:cNvPr id="8" name="Resim 7"/>
          <p:cNvPicPr/>
          <p:nvPr/>
        </p:nvPicPr>
        <p:blipFill>
          <a:blip r:embed="rId3" cstate="email">
            <a:extLst>
              <a:ext uri="{28A0092B-C50C-407E-A947-70E740481C1C}">
                <a14:useLocalDpi xmlns:a14="http://schemas.microsoft.com/office/drawing/2010/main"/>
              </a:ext>
            </a:extLst>
          </a:blip>
          <a:stretch>
            <a:fillRect/>
          </a:stretch>
        </p:blipFill>
        <p:spPr>
          <a:xfrm>
            <a:off x="5974829" y="1505027"/>
            <a:ext cx="2362200" cy="2769235"/>
          </a:xfrm>
          <a:prstGeom prst="rect">
            <a:avLst/>
          </a:prstGeom>
        </p:spPr>
      </p:pic>
      <p:pic>
        <p:nvPicPr>
          <p:cNvPr id="9" name="Resim 8"/>
          <p:cNvPicPr/>
          <p:nvPr/>
        </p:nvPicPr>
        <p:blipFill>
          <a:blip r:embed="rId4" cstate="email">
            <a:extLst>
              <a:ext uri="{28A0092B-C50C-407E-A947-70E740481C1C}">
                <a14:useLocalDpi xmlns:a14="http://schemas.microsoft.com/office/drawing/2010/main"/>
              </a:ext>
            </a:extLst>
          </a:blip>
          <a:stretch>
            <a:fillRect/>
          </a:stretch>
        </p:blipFill>
        <p:spPr>
          <a:xfrm>
            <a:off x="8442960" y="1518044"/>
            <a:ext cx="1524000" cy="2743200"/>
          </a:xfrm>
          <a:prstGeom prst="rect">
            <a:avLst/>
          </a:prstGeom>
        </p:spPr>
      </p:pic>
    </p:spTree>
    <p:extLst>
      <p:ext uri="{BB962C8B-B14F-4D97-AF65-F5344CB8AC3E}">
        <p14:creationId xmlns:p14="http://schemas.microsoft.com/office/powerpoint/2010/main" val="2635942720"/>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638134" y="379125"/>
            <a:ext cx="10489473" cy="850106"/>
          </a:xfrm>
          <a:prstGeom prst="rect">
            <a:avLst/>
          </a:prstGeom>
        </p:spPr>
        <p:txBody>
          <a:bodyPr>
            <a:normAutofit fontScale="975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tr-TR" sz="3600" b="1" noProof="0" dirty="0" smtClean="0">
                <a:solidFill>
                  <a:srgbClr val="FF0000"/>
                </a:solidFill>
                <a:effectLst>
                  <a:outerShdw blurRad="38100" dist="38100" dir="2700000" algn="tl">
                    <a:srgbClr val="000000">
                      <a:alpha val="43137"/>
                    </a:srgbClr>
                  </a:outerShdw>
                </a:effectLst>
                <a:latin typeface="+mn-lt"/>
                <a:ea typeface="+mj-ea"/>
                <a:cs typeface="+mj-cs"/>
              </a:rPr>
              <a:t>İŞYERLERİNDE YANGIN GÜVENLİĞİ </a:t>
            </a:r>
            <a:endParaRPr kumimoji="0" lang="en-US" sz="36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mn-lt"/>
              <a:ea typeface="+mj-ea"/>
              <a:cs typeface="+mj-cs"/>
            </a:endParaRPr>
          </a:p>
        </p:txBody>
      </p:sp>
      <p:sp>
        <p:nvSpPr>
          <p:cNvPr id="2" name="Dikdörtgen 1"/>
          <p:cNvSpPr/>
          <p:nvPr/>
        </p:nvSpPr>
        <p:spPr>
          <a:xfrm>
            <a:off x="294640" y="1229231"/>
            <a:ext cx="6096000" cy="2679836"/>
          </a:xfrm>
          <a:prstGeom prst="rect">
            <a:avLst/>
          </a:prstGeom>
        </p:spPr>
        <p:txBody>
          <a:bodyPr>
            <a:spAutoFit/>
          </a:bodyPr>
          <a:lstStyle/>
          <a:p>
            <a:pPr>
              <a:lnSpc>
                <a:spcPct val="107000"/>
              </a:lnSpc>
              <a:spcAft>
                <a:spcPts val="800"/>
              </a:spcAft>
            </a:pPr>
            <a:r>
              <a:rPr lang="tr-TR" b="1" dirty="0">
                <a:latin typeface="Times New Roman" panose="02020603050405020304" pitchFamily="18" charset="0"/>
                <a:ea typeface="Times New Roman" panose="02020603050405020304" pitchFamily="18" charset="0"/>
                <a:cs typeface="Times New Roman" panose="02020603050405020304" pitchFamily="18" charset="0"/>
              </a:rPr>
              <a:t>02 Ağustos 2023 - İstanbul Bayrampaşa Depo Yangını</a:t>
            </a:r>
            <a:endParaRPr lang="tr-TR" sz="1600" dirty="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b="1" dirty="0">
                <a:latin typeface="Times New Roman" panose="02020603050405020304" pitchFamily="18" charset="0"/>
                <a:ea typeface="Times New Roman" panose="02020603050405020304" pitchFamily="18" charset="0"/>
                <a:cs typeface="Times New Roman" panose="02020603050405020304" pitchFamily="18" charset="0"/>
              </a:rPr>
              <a:t>Tarih:</a:t>
            </a:r>
            <a:r>
              <a:rPr lang="tr-TR" dirty="0">
                <a:latin typeface="Times New Roman" panose="02020603050405020304" pitchFamily="18" charset="0"/>
                <a:ea typeface="Times New Roman" panose="02020603050405020304" pitchFamily="18" charset="0"/>
                <a:cs typeface="Times New Roman" panose="02020603050405020304" pitchFamily="18" charset="0"/>
              </a:rPr>
              <a:t> 2 Ağustos 2023</a:t>
            </a:r>
            <a:endParaRPr lang="tr-TR" sz="1600" dirty="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b="1" dirty="0">
                <a:latin typeface="Times New Roman" panose="02020603050405020304" pitchFamily="18" charset="0"/>
                <a:ea typeface="Times New Roman" panose="02020603050405020304" pitchFamily="18" charset="0"/>
                <a:cs typeface="Times New Roman" panose="02020603050405020304" pitchFamily="18" charset="0"/>
              </a:rPr>
              <a:t>Sebep:</a:t>
            </a:r>
            <a:r>
              <a:rPr lang="tr-TR" dirty="0">
                <a:latin typeface="Times New Roman" panose="02020603050405020304" pitchFamily="18" charset="0"/>
                <a:ea typeface="Times New Roman" panose="02020603050405020304" pitchFamily="18" charset="0"/>
                <a:cs typeface="Times New Roman" panose="02020603050405020304" pitchFamily="18" charset="0"/>
              </a:rPr>
              <a:t> Gaz sızıntısı ve elektrik arızası.</a:t>
            </a:r>
            <a:endParaRPr lang="tr-TR" sz="1600" dirty="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b="1" dirty="0">
                <a:latin typeface="Times New Roman" panose="02020603050405020304" pitchFamily="18" charset="0"/>
                <a:ea typeface="Times New Roman" panose="02020603050405020304" pitchFamily="18" charset="0"/>
                <a:cs typeface="Times New Roman" panose="02020603050405020304" pitchFamily="18" charset="0"/>
              </a:rPr>
              <a:t>Büyüklük:</a:t>
            </a:r>
            <a:r>
              <a:rPr lang="tr-TR" dirty="0">
                <a:latin typeface="Times New Roman" panose="02020603050405020304" pitchFamily="18" charset="0"/>
                <a:ea typeface="Times New Roman" panose="02020603050405020304" pitchFamily="18" charset="0"/>
                <a:cs typeface="Times New Roman" panose="02020603050405020304" pitchFamily="18" charset="0"/>
              </a:rPr>
              <a:t> Depo tamamen yandı.</a:t>
            </a:r>
            <a:endParaRPr lang="tr-TR" sz="1600" dirty="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b="1" dirty="0">
                <a:latin typeface="Times New Roman" panose="02020603050405020304" pitchFamily="18" charset="0"/>
                <a:ea typeface="Times New Roman" panose="02020603050405020304" pitchFamily="18" charset="0"/>
                <a:cs typeface="Times New Roman" panose="02020603050405020304" pitchFamily="18" charset="0"/>
              </a:rPr>
              <a:t>Maddi Kayıp:</a:t>
            </a:r>
            <a:r>
              <a:rPr lang="tr-TR" dirty="0">
                <a:latin typeface="Times New Roman" panose="02020603050405020304" pitchFamily="18" charset="0"/>
                <a:ea typeface="Times New Roman" panose="02020603050405020304" pitchFamily="18" charset="0"/>
                <a:cs typeface="Times New Roman" panose="02020603050405020304" pitchFamily="18" charset="0"/>
              </a:rPr>
              <a:t> Büyük maddi kayıplar yaşandı, can kaybı olmadı.</a:t>
            </a:r>
            <a:endParaRPr lang="tr-TR" sz="1600" dirty="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b="1" dirty="0">
                <a:latin typeface="Times New Roman" panose="02020603050405020304" pitchFamily="18" charset="0"/>
                <a:ea typeface="Times New Roman" panose="02020603050405020304" pitchFamily="18" charset="0"/>
                <a:cs typeface="Times New Roman" panose="02020603050405020304" pitchFamily="18" charset="0"/>
              </a:rPr>
              <a:t>Sektör:</a:t>
            </a:r>
            <a:r>
              <a:rPr lang="tr-TR" dirty="0">
                <a:latin typeface="Times New Roman" panose="02020603050405020304" pitchFamily="18" charset="0"/>
                <a:ea typeface="Times New Roman" panose="02020603050405020304" pitchFamily="18" charset="0"/>
                <a:cs typeface="Times New Roman" panose="02020603050405020304" pitchFamily="18" charset="0"/>
              </a:rPr>
              <a:t> Depolama.</a:t>
            </a:r>
            <a:endParaRPr lang="tr-TR" sz="1600" dirty="0">
              <a:ea typeface="Calibri" panose="020F0502020204030204" pitchFamily="34" charset="0"/>
              <a:cs typeface="Times New Roman" panose="02020603050405020304" pitchFamily="18" charset="0"/>
            </a:endParaRPr>
          </a:p>
        </p:txBody>
      </p:sp>
      <p:pic>
        <p:nvPicPr>
          <p:cNvPr id="6" name="Resim 5"/>
          <p:cNvPicPr/>
          <p:nvPr/>
        </p:nvPicPr>
        <p:blipFill>
          <a:blip r:embed="rId2" cstate="email">
            <a:extLst>
              <a:ext uri="{28A0092B-C50C-407E-A947-70E740481C1C}">
                <a14:useLocalDpi xmlns:a14="http://schemas.microsoft.com/office/drawing/2010/main"/>
              </a:ext>
            </a:extLst>
          </a:blip>
          <a:stretch>
            <a:fillRect/>
          </a:stretch>
        </p:blipFill>
        <p:spPr>
          <a:xfrm>
            <a:off x="6233160" y="1505027"/>
            <a:ext cx="5760720" cy="3440430"/>
          </a:xfrm>
          <a:prstGeom prst="rect">
            <a:avLst/>
          </a:prstGeom>
        </p:spPr>
      </p:pic>
      <p:pic>
        <p:nvPicPr>
          <p:cNvPr id="7" name="Resim 6"/>
          <p:cNvPicPr/>
          <p:nvPr/>
        </p:nvPicPr>
        <p:blipFill>
          <a:blip r:embed="rId3" cstate="email">
            <a:extLst>
              <a:ext uri="{28A0092B-C50C-407E-A947-70E740481C1C}">
                <a14:useLocalDpi xmlns:a14="http://schemas.microsoft.com/office/drawing/2010/main"/>
              </a:ext>
            </a:extLst>
          </a:blip>
          <a:stretch>
            <a:fillRect/>
          </a:stretch>
        </p:blipFill>
        <p:spPr>
          <a:xfrm>
            <a:off x="1205526" y="3909067"/>
            <a:ext cx="4595833" cy="2512053"/>
          </a:xfrm>
          <a:prstGeom prst="rect">
            <a:avLst/>
          </a:prstGeom>
        </p:spPr>
      </p:pic>
      <p:sp>
        <p:nvSpPr>
          <p:cNvPr id="4" name="Metin kutusu 3"/>
          <p:cNvSpPr txBox="1"/>
          <p:nvPr/>
        </p:nvSpPr>
        <p:spPr>
          <a:xfrm>
            <a:off x="6233160" y="5140960"/>
            <a:ext cx="5760720" cy="646331"/>
          </a:xfrm>
          <a:prstGeom prst="rect">
            <a:avLst/>
          </a:prstGeom>
          <a:noFill/>
        </p:spPr>
        <p:txBody>
          <a:bodyPr wrap="square" rtlCol="0">
            <a:spAutoFit/>
          </a:bodyPr>
          <a:lstStyle/>
          <a:p>
            <a:r>
              <a:rPr lang="tr-TR" dirty="0"/>
              <a:t>Yangın sırasında </a:t>
            </a:r>
            <a:r>
              <a:rPr lang="tr-TR" dirty="0" smtClean="0"/>
              <a:t>mahsur </a:t>
            </a:r>
            <a:r>
              <a:rPr lang="tr-TR" dirty="0"/>
              <a:t>kalan 9 işçi itfaiyenin yoğun çalışmasıyla kurtarıldı, </a:t>
            </a:r>
            <a:r>
              <a:rPr lang="tr-TR" b="1" dirty="0"/>
              <a:t>8 itfaiye eri de dumandan etkilendi</a:t>
            </a:r>
            <a:r>
              <a:rPr lang="tr-TR" dirty="0"/>
              <a:t>.</a:t>
            </a:r>
          </a:p>
        </p:txBody>
      </p:sp>
    </p:spTree>
    <p:extLst>
      <p:ext uri="{BB962C8B-B14F-4D97-AF65-F5344CB8AC3E}">
        <p14:creationId xmlns:p14="http://schemas.microsoft.com/office/powerpoint/2010/main" val="1130324853"/>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699094" y="327460"/>
            <a:ext cx="10489473" cy="850106"/>
          </a:xfrm>
          <a:prstGeom prst="rect">
            <a:avLst/>
          </a:prstGeom>
        </p:spPr>
        <p:txBody>
          <a:bodyPr>
            <a:normAutofit fontScale="975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tr-TR" sz="3600" b="1" noProof="0" dirty="0" smtClean="0">
                <a:solidFill>
                  <a:srgbClr val="FF0000"/>
                </a:solidFill>
                <a:effectLst>
                  <a:outerShdw blurRad="38100" dist="38100" dir="2700000" algn="tl">
                    <a:srgbClr val="000000">
                      <a:alpha val="43137"/>
                    </a:srgbClr>
                  </a:outerShdw>
                </a:effectLst>
                <a:latin typeface="+mn-lt"/>
                <a:ea typeface="+mj-ea"/>
                <a:cs typeface="+mj-cs"/>
              </a:rPr>
              <a:t>ENDÜSTRİYEL TESİSLERDE YANGIN GÜVENLİĞİ</a:t>
            </a:r>
            <a:endParaRPr kumimoji="0" lang="en-US" sz="36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mn-lt"/>
              <a:ea typeface="+mj-ea"/>
              <a:cs typeface="+mj-cs"/>
            </a:endParaRPr>
          </a:p>
        </p:txBody>
      </p:sp>
      <p:pic>
        <p:nvPicPr>
          <p:cNvPr id="4" name="Resim 3"/>
          <p:cNvPicPr/>
          <p:nvPr/>
        </p:nvPicPr>
        <p:blipFill>
          <a:blip r:embed="rId2" cstate="email">
            <a:extLst>
              <a:ext uri="{28A0092B-C50C-407E-A947-70E740481C1C}">
                <a14:useLocalDpi xmlns:a14="http://schemas.microsoft.com/office/drawing/2010/main"/>
              </a:ext>
            </a:extLst>
          </a:blip>
          <a:srcRect/>
          <a:stretch>
            <a:fillRect/>
          </a:stretch>
        </p:blipFill>
        <p:spPr bwMode="auto">
          <a:xfrm>
            <a:off x="1818640" y="1016000"/>
            <a:ext cx="8026400" cy="4907280"/>
          </a:xfrm>
          <a:prstGeom prst="rect">
            <a:avLst/>
          </a:prstGeom>
          <a:noFill/>
          <a:ln>
            <a:noFill/>
          </a:ln>
        </p:spPr>
      </p:pic>
    </p:spTree>
    <p:extLst>
      <p:ext uri="{BB962C8B-B14F-4D97-AF65-F5344CB8AC3E}">
        <p14:creationId xmlns:p14="http://schemas.microsoft.com/office/powerpoint/2010/main" val="182389398"/>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638134" y="379125"/>
            <a:ext cx="10489473" cy="850106"/>
          </a:xfrm>
          <a:prstGeom prst="rect">
            <a:avLst/>
          </a:prstGeom>
        </p:spPr>
        <p:txBody>
          <a:bodyPr>
            <a:normAutofit fontScale="975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tr-TR" sz="3600" b="1" noProof="0" dirty="0" smtClean="0">
                <a:solidFill>
                  <a:srgbClr val="FF0000"/>
                </a:solidFill>
                <a:effectLst>
                  <a:outerShdw blurRad="38100" dist="38100" dir="2700000" algn="tl">
                    <a:srgbClr val="000000">
                      <a:alpha val="43137"/>
                    </a:srgbClr>
                  </a:outerShdw>
                </a:effectLst>
                <a:latin typeface="+mn-lt"/>
                <a:ea typeface="+mj-ea"/>
                <a:cs typeface="+mj-cs"/>
              </a:rPr>
              <a:t>İŞYERLERİNDE YANGIN GÜVENLİĞİ </a:t>
            </a:r>
            <a:endParaRPr kumimoji="0" lang="en-US" sz="36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mn-lt"/>
              <a:ea typeface="+mj-ea"/>
              <a:cs typeface="+mj-cs"/>
            </a:endParaRPr>
          </a:p>
        </p:txBody>
      </p:sp>
      <p:pic>
        <p:nvPicPr>
          <p:cNvPr id="4" name="Bayrampaşa'da bir iş merkezinde çıkan yangın söndürüldü. Dumandan etkilenen 9 işçi kurtarıldı..">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69920" y="1508760"/>
            <a:ext cx="8534400" cy="4800600"/>
          </a:xfrm>
          <a:prstGeom prst="rect">
            <a:avLst/>
          </a:prstGeom>
        </p:spPr>
      </p:pic>
      <p:sp>
        <p:nvSpPr>
          <p:cNvPr id="6" name="Dikdörtgen 5"/>
          <p:cNvSpPr/>
          <p:nvPr/>
        </p:nvSpPr>
        <p:spPr>
          <a:xfrm>
            <a:off x="1524000" y="816943"/>
            <a:ext cx="10180320" cy="646331"/>
          </a:xfrm>
          <a:prstGeom prst="rect">
            <a:avLst/>
          </a:prstGeom>
        </p:spPr>
        <p:txBody>
          <a:bodyPr wrap="square">
            <a:spAutoFit/>
          </a:bodyPr>
          <a:lstStyle/>
          <a:p>
            <a:r>
              <a:rPr lang="tr-TR" b="1" dirty="0">
                <a:solidFill>
                  <a:srgbClr val="022032"/>
                </a:solidFill>
                <a:latin typeface="Roboto"/>
              </a:rPr>
              <a:t>Bayrampaşa’daki bir reklam ajansında çıkan yangında  mahsur </a:t>
            </a:r>
            <a:r>
              <a:rPr lang="tr-TR" b="1" dirty="0" smtClean="0">
                <a:solidFill>
                  <a:srgbClr val="022032"/>
                </a:solidFill>
                <a:latin typeface="Roboto"/>
              </a:rPr>
              <a:t>kalan</a:t>
            </a:r>
          </a:p>
          <a:p>
            <a:r>
              <a:rPr lang="tr-TR" b="1" dirty="0" smtClean="0">
                <a:solidFill>
                  <a:srgbClr val="022032"/>
                </a:solidFill>
                <a:latin typeface="Roboto"/>
              </a:rPr>
              <a:t> </a:t>
            </a:r>
            <a:r>
              <a:rPr lang="tr-TR" b="1" dirty="0">
                <a:solidFill>
                  <a:srgbClr val="022032"/>
                </a:solidFill>
                <a:latin typeface="Roboto"/>
              </a:rPr>
              <a:t>9 kişi kurtarıldı. 7 itfaiyeci dumandan etkilendi.  02.08.2023</a:t>
            </a:r>
          </a:p>
        </p:txBody>
      </p:sp>
      <p:pic>
        <p:nvPicPr>
          <p:cNvPr id="3" name="Resim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300" y="4091758"/>
            <a:ext cx="1511344" cy="1829911"/>
          </a:xfrm>
          <a:prstGeom prst="rect">
            <a:avLst/>
          </a:prstGeom>
        </p:spPr>
      </p:pic>
      <p:pic>
        <p:nvPicPr>
          <p:cNvPr id="9" name="Resim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4900" y="1463274"/>
            <a:ext cx="1122023" cy="2141265"/>
          </a:xfrm>
          <a:prstGeom prst="rect">
            <a:avLst/>
          </a:prstGeom>
        </p:spPr>
      </p:pic>
      <p:pic>
        <p:nvPicPr>
          <p:cNvPr id="10" name="Resim 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366009" y="1463274"/>
            <a:ext cx="1724510" cy="3311926"/>
          </a:xfrm>
          <a:prstGeom prst="rect">
            <a:avLst/>
          </a:prstGeom>
        </p:spPr>
      </p:pic>
    </p:spTree>
    <p:extLst>
      <p:ext uri="{BB962C8B-B14F-4D97-AF65-F5344CB8AC3E}">
        <p14:creationId xmlns:p14="http://schemas.microsoft.com/office/powerpoint/2010/main" val="2532545880"/>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638134" y="379125"/>
            <a:ext cx="10489473" cy="850106"/>
          </a:xfrm>
          <a:prstGeom prst="rect">
            <a:avLst/>
          </a:prstGeom>
        </p:spPr>
        <p:txBody>
          <a:bodyPr>
            <a:normAutofit fontScale="975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tr-TR" sz="3600" b="1" noProof="0" dirty="0" smtClean="0">
                <a:solidFill>
                  <a:srgbClr val="FF0000"/>
                </a:solidFill>
                <a:effectLst>
                  <a:outerShdw blurRad="38100" dist="38100" dir="2700000" algn="tl">
                    <a:srgbClr val="000000">
                      <a:alpha val="43137"/>
                    </a:srgbClr>
                  </a:outerShdw>
                </a:effectLst>
                <a:latin typeface="+mn-lt"/>
                <a:ea typeface="+mj-ea"/>
                <a:cs typeface="+mj-cs"/>
              </a:rPr>
              <a:t>İŞYERLERİNDE YANGIN GÜVENLİĞİ </a:t>
            </a:r>
            <a:endParaRPr kumimoji="0" lang="en-US" sz="36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mn-lt"/>
              <a:ea typeface="+mj-ea"/>
              <a:cs typeface="+mj-cs"/>
            </a:endParaRPr>
          </a:p>
        </p:txBody>
      </p:sp>
      <p:pic>
        <p:nvPicPr>
          <p:cNvPr id="3" name="Resim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300" y="4091758"/>
            <a:ext cx="1511344" cy="1829911"/>
          </a:xfrm>
          <a:prstGeom prst="rect">
            <a:avLst/>
          </a:prstGeom>
        </p:spPr>
      </p:pic>
      <p:pic>
        <p:nvPicPr>
          <p:cNvPr id="9" name="Resim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163" y="1494660"/>
            <a:ext cx="1058227" cy="2019517"/>
          </a:xfrm>
          <a:prstGeom prst="rect">
            <a:avLst/>
          </a:prstGeom>
        </p:spPr>
      </p:pic>
      <p:pic>
        <p:nvPicPr>
          <p:cNvPr id="10" name="Resim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88652" y="2504418"/>
            <a:ext cx="1724510" cy="3311926"/>
          </a:xfrm>
          <a:prstGeom prst="rect">
            <a:avLst/>
          </a:prstGeom>
        </p:spPr>
      </p:pic>
      <p:pic>
        <p:nvPicPr>
          <p:cNvPr id="2" name="Resim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13162" y="2640574"/>
            <a:ext cx="6624320" cy="3704712"/>
          </a:xfrm>
          <a:prstGeom prst="rect">
            <a:avLst/>
          </a:prstGeom>
        </p:spPr>
      </p:pic>
      <p:sp>
        <p:nvSpPr>
          <p:cNvPr id="7" name="Dikdörtgen 6"/>
          <p:cNvSpPr/>
          <p:nvPr/>
        </p:nvSpPr>
        <p:spPr>
          <a:xfrm>
            <a:off x="1488652" y="836759"/>
            <a:ext cx="9024080" cy="923330"/>
          </a:xfrm>
          <a:prstGeom prst="rect">
            <a:avLst/>
          </a:prstGeom>
        </p:spPr>
        <p:txBody>
          <a:bodyPr wrap="square">
            <a:spAutoFit/>
          </a:bodyPr>
          <a:lstStyle/>
          <a:p>
            <a:r>
              <a:rPr lang="tr-TR" dirty="0">
                <a:solidFill>
                  <a:srgbClr val="242424"/>
                </a:solidFill>
                <a:latin typeface="TRT-Bold"/>
              </a:rPr>
              <a:t>Ankara'daki yangında bir itfaiye eri şehit </a:t>
            </a:r>
            <a:r>
              <a:rPr lang="tr-TR" dirty="0" smtClean="0">
                <a:solidFill>
                  <a:srgbClr val="242424"/>
                </a:solidFill>
                <a:latin typeface="TRT-Bold"/>
              </a:rPr>
              <a:t>oldu. </a:t>
            </a:r>
            <a:r>
              <a:rPr lang="tr-TR" dirty="0"/>
              <a:t>Ankara'nın Keçiören ilçesinde </a:t>
            </a:r>
            <a:r>
              <a:rPr lang="tr-TR" dirty="0" smtClean="0"/>
              <a:t>bir binada </a:t>
            </a:r>
            <a:r>
              <a:rPr lang="tr-TR" dirty="0"/>
              <a:t>çıkan yangında dumandan etkilenen 4 itfaiye erinden biri şehit oldu.</a:t>
            </a:r>
          </a:p>
          <a:p>
            <a:endParaRPr lang="tr-TR" b="0" i="0" dirty="0">
              <a:solidFill>
                <a:srgbClr val="242424"/>
              </a:solidFill>
              <a:effectLst/>
              <a:latin typeface="TRT-Bold"/>
            </a:endParaRPr>
          </a:p>
        </p:txBody>
      </p:sp>
      <p:sp>
        <p:nvSpPr>
          <p:cNvPr id="11" name="Dikdörtgen 10"/>
          <p:cNvSpPr/>
          <p:nvPr/>
        </p:nvSpPr>
        <p:spPr>
          <a:xfrm>
            <a:off x="8074191" y="1125328"/>
            <a:ext cx="1338828" cy="369332"/>
          </a:xfrm>
          <a:prstGeom prst="rect">
            <a:avLst/>
          </a:prstGeom>
        </p:spPr>
        <p:txBody>
          <a:bodyPr wrap="none">
            <a:spAutoFit/>
          </a:bodyPr>
          <a:lstStyle/>
          <a:p>
            <a:r>
              <a:rPr lang="tr-TR" dirty="0">
                <a:solidFill>
                  <a:srgbClr val="475152"/>
                </a:solidFill>
                <a:latin typeface="TRT-Regular"/>
              </a:rPr>
              <a:t>04.10.2023</a:t>
            </a:r>
            <a:endParaRPr lang="tr-TR" dirty="0"/>
          </a:p>
        </p:txBody>
      </p:sp>
      <p:sp>
        <p:nvSpPr>
          <p:cNvPr id="12" name="Dikdörtgen 11"/>
          <p:cNvSpPr/>
          <p:nvPr/>
        </p:nvSpPr>
        <p:spPr>
          <a:xfrm>
            <a:off x="1141390" y="1586993"/>
            <a:ext cx="11003279" cy="923330"/>
          </a:xfrm>
          <a:prstGeom prst="rect">
            <a:avLst/>
          </a:prstGeom>
        </p:spPr>
        <p:txBody>
          <a:bodyPr wrap="square">
            <a:spAutoFit/>
          </a:bodyPr>
          <a:lstStyle/>
          <a:p>
            <a:pPr algn="just"/>
            <a:r>
              <a:rPr lang="tr-TR" dirty="0">
                <a:solidFill>
                  <a:srgbClr val="222222"/>
                </a:solidFill>
                <a:latin typeface="Arial" panose="020B0604020202020204" pitchFamily="34" charset="0"/>
              </a:rPr>
              <a:t>Ankara'da yangına müdahale sırasında dumandan zehirlenerek yaşamını yitiren itfaiye eri </a:t>
            </a:r>
            <a:r>
              <a:rPr lang="tr-TR" dirty="0" err="1">
                <a:solidFill>
                  <a:srgbClr val="222222"/>
                </a:solidFill>
                <a:latin typeface="Arial" panose="020B0604020202020204" pitchFamily="34" charset="0"/>
              </a:rPr>
              <a:t>Fahrican</a:t>
            </a:r>
            <a:r>
              <a:rPr lang="tr-TR" dirty="0">
                <a:solidFill>
                  <a:srgbClr val="222222"/>
                </a:solidFill>
                <a:latin typeface="Arial" panose="020B0604020202020204" pitchFamily="34" charset="0"/>
              </a:rPr>
              <a:t> Yavaş'ın (24) cenazesi, meslektaşları tarafından düzenlenen bir törenin ardından memleketi İzmir'in Torbalı ilçesine gönderildi. </a:t>
            </a:r>
            <a:r>
              <a:rPr lang="tr-TR" b="1" dirty="0">
                <a:solidFill>
                  <a:srgbClr val="222222"/>
                </a:solidFill>
                <a:latin typeface="Arial" panose="020B0604020202020204" pitchFamily="34" charset="0"/>
              </a:rPr>
              <a:t>Yavaş'ın oksijen tüpünün bitmesi nedeniyle dumandan etkilendiği bildirildi</a:t>
            </a:r>
            <a:r>
              <a:rPr lang="tr-TR" dirty="0">
                <a:solidFill>
                  <a:srgbClr val="222222"/>
                </a:solidFill>
                <a:latin typeface="Arial" panose="020B0604020202020204" pitchFamily="34" charset="0"/>
              </a:rPr>
              <a:t>.</a:t>
            </a:r>
            <a:endParaRPr lang="tr-TR" b="0" i="0" dirty="0">
              <a:solidFill>
                <a:srgbClr val="222222"/>
              </a:solidFill>
              <a:effectLst/>
              <a:latin typeface="Arial" panose="020B0604020202020204" pitchFamily="34" charset="0"/>
            </a:endParaRPr>
          </a:p>
        </p:txBody>
      </p:sp>
      <p:pic>
        <p:nvPicPr>
          <p:cNvPr id="13" name="Resim 1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050728" y="2640574"/>
            <a:ext cx="2006703" cy="2762392"/>
          </a:xfrm>
          <a:prstGeom prst="rect">
            <a:avLst/>
          </a:prstGeom>
        </p:spPr>
      </p:pic>
    </p:spTree>
    <p:extLst>
      <p:ext uri="{BB962C8B-B14F-4D97-AF65-F5344CB8AC3E}">
        <p14:creationId xmlns:p14="http://schemas.microsoft.com/office/powerpoint/2010/main" val="519854383"/>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638134" y="379125"/>
            <a:ext cx="10489473" cy="850106"/>
          </a:xfrm>
          <a:prstGeom prst="rect">
            <a:avLst/>
          </a:prstGeom>
        </p:spPr>
        <p:txBody>
          <a:bodyPr>
            <a:normAutofit fontScale="975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tr-TR" sz="3600" b="1" noProof="0" dirty="0" smtClean="0">
                <a:solidFill>
                  <a:srgbClr val="FF0000"/>
                </a:solidFill>
                <a:effectLst>
                  <a:outerShdw blurRad="38100" dist="38100" dir="2700000" algn="tl">
                    <a:srgbClr val="000000">
                      <a:alpha val="43137"/>
                    </a:srgbClr>
                  </a:outerShdw>
                </a:effectLst>
                <a:latin typeface="+mn-lt"/>
                <a:ea typeface="+mj-ea"/>
                <a:cs typeface="+mj-cs"/>
              </a:rPr>
              <a:t>İŞYERLERİNDE YANGIN GÜVENLİĞİ </a:t>
            </a:r>
            <a:endParaRPr kumimoji="0" lang="en-US" sz="36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mn-lt"/>
              <a:ea typeface="+mj-ea"/>
              <a:cs typeface="+mj-cs"/>
            </a:endParaRPr>
          </a:p>
        </p:txBody>
      </p:sp>
      <p:sp>
        <p:nvSpPr>
          <p:cNvPr id="2" name="Dikdörtgen 1"/>
          <p:cNvSpPr/>
          <p:nvPr/>
        </p:nvSpPr>
        <p:spPr>
          <a:xfrm>
            <a:off x="375920" y="1505027"/>
            <a:ext cx="6096000" cy="3078792"/>
          </a:xfrm>
          <a:prstGeom prst="rect">
            <a:avLst/>
          </a:prstGeom>
        </p:spPr>
        <p:txBody>
          <a:bodyPr>
            <a:spAutoFit/>
          </a:bodyPr>
          <a:lstStyle/>
          <a:p>
            <a:pPr>
              <a:lnSpc>
                <a:spcPct val="107000"/>
              </a:lnSpc>
              <a:spcAft>
                <a:spcPts val="800"/>
              </a:spcAft>
            </a:pPr>
            <a:r>
              <a:rPr lang="tr-TR" b="1" dirty="0">
                <a:latin typeface="Times New Roman" panose="02020603050405020304" pitchFamily="18" charset="0"/>
                <a:ea typeface="Times New Roman" panose="02020603050405020304" pitchFamily="18" charset="0"/>
                <a:cs typeface="Times New Roman" panose="02020603050405020304" pitchFamily="18" charset="0"/>
              </a:rPr>
              <a:t>7 Ağustos 2023 - Kocaeli TMO Silo Patlaması</a:t>
            </a:r>
            <a:endParaRPr lang="tr-TR" sz="1600" dirty="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b="1" dirty="0">
                <a:latin typeface="Times New Roman" panose="02020603050405020304" pitchFamily="18" charset="0"/>
                <a:ea typeface="Times New Roman" panose="02020603050405020304" pitchFamily="18" charset="0"/>
                <a:cs typeface="Times New Roman" panose="02020603050405020304" pitchFamily="18" charset="0"/>
              </a:rPr>
              <a:t>Tarih:</a:t>
            </a:r>
            <a:r>
              <a:rPr lang="tr-TR" dirty="0">
                <a:latin typeface="Times New Roman" panose="02020603050405020304" pitchFamily="18" charset="0"/>
                <a:ea typeface="Times New Roman" panose="02020603050405020304" pitchFamily="18" charset="0"/>
                <a:cs typeface="Times New Roman" panose="02020603050405020304" pitchFamily="18" charset="0"/>
              </a:rPr>
              <a:t> 2023</a:t>
            </a:r>
            <a:endParaRPr lang="tr-TR" sz="1600" dirty="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b="1" dirty="0">
                <a:latin typeface="Times New Roman" panose="02020603050405020304" pitchFamily="18" charset="0"/>
                <a:ea typeface="Times New Roman" panose="02020603050405020304" pitchFamily="18" charset="0"/>
                <a:cs typeface="Times New Roman" panose="02020603050405020304" pitchFamily="18" charset="0"/>
              </a:rPr>
              <a:t>Sebep:</a:t>
            </a:r>
            <a:r>
              <a:rPr lang="tr-TR" dirty="0">
                <a:latin typeface="Times New Roman" panose="02020603050405020304" pitchFamily="18" charset="0"/>
                <a:ea typeface="Times New Roman" panose="02020603050405020304" pitchFamily="18" charset="0"/>
                <a:cs typeface="Times New Roman" panose="02020603050405020304" pitchFamily="18" charset="0"/>
              </a:rPr>
              <a:t> Toz patlaması</a:t>
            </a:r>
            <a:endParaRPr lang="tr-TR" sz="1600" dirty="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b="1" dirty="0">
                <a:latin typeface="Times New Roman" panose="02020603050405020304" pitchFamily="18" charset="0"/>
                <a:ea typeface="Times New Roman" panose="02020603050405020304" pitchFamily="18" charset="0"/>
                <a:cs typeface="Times New Roman" panose="02020603050405020304" pitchFamily="18" charset="0"/>
              </a:rPr>
              <a:t>Büyüklük:</a:t>
            </a:r>
            <a:r>
              <a:rPr lang="tr-TR" dirty="0">
                <a:latin typeface="Times New Roman" panose="02020603050405020304" pitchFamily="18" charset="0"/>
                <a:ea typeface="Times New Roman" panose="02020603050405020304" pitchFamily="18" charset="0"/>
                <a:cs typeface="Times New Roman" panose="02020603050405020304" pitchFamily="18" charset="0"/>
              </a:rPr>
              <a:t> Kocaeli Derince Limanı’ndaki Toprak Mahsulleri Ofisi silosunda büyük çapta hasar oluştu.</a:t>
            </a:r>
            <a:endParaRPr lang="tr-TR" sz="1600" dirty="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b="1" dirty="0">
                <a:latin typeface="Times New Roman" panose="02020603050405020304" pitchFamily="18" charset="0"/>
                <a:ea typeface="Times New Roman" panose="02020603050405020304" pitchFamily="18" charset="0"/>
                <a:cs typeface="Times New Roman" panose="02020603050405020304" pitchFamily="18" charset="0"/>
              </a:rPr>
              <a:t>Maddi Kayıp:</a:t>
            </a:r>
            <a:r>
              <a:rPr lang="tr-TR" dirty="0">
                <a:latin typeface="Times New Roman" panose="02020603050405020304" pitchFamily="18" charset="0"/>
                <a:ea typeface="Times New Roman" panose="02020603050405020304" pitchFamily="18" charset="0"/>
                <a:cs typeface="Times New Roman" panose="02020603050405020304" pitchFamily="18" charset="0"/>
              </a:rPr>
              <a:t>  1 ölü 3’ü ağır 12 kişi yaralandı, </a:t>
            </a:r>
            <a:endParaRPr lang="tr-TR" sz="1600" dirty="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b="1" dirty="0">
                <a:latin typeface="Times New Roman" panose="02020603050405020304" pitchFamily="18" charset="0"/>
                <a:ea typeface="Times New Roman" panose="02020603050405020304" pitchFamily="18" charset="0"/>
                <a:cs typeface="Times New Roman" panose="02020603050405020304" pitchFamily="18" charset="0"/>
              </a:rPr>
              <a:t>Sektör:</a:t>
            </a:r>
            <a:r>
              <a:rPr lang="tr-TR" dirty="0">
                <a:latin typeface="Times New Roman" panose="02020603050405020304" pitchFamily="18" charset="0"/>
                <a:ea typeface="Times New Roman" panose="02020603050405020304" pitchFamily="18" charset="0"/>
                <a:cs typeface="Times New Roman" panose="02020603050405020304" pitchFamily="18" charset="0"/>
              </a:rPr>
              <a:t> Tahıl depolama.</a:t>
            </a:r>
            <a:endParaRPr lang="tr-TR" sz="1600" dirty="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b="1" dirty="0">
                <a:latin typeface="Times New Roman" panose="02020603050405020304" pitchFamily="18" charset="0"/>
                <a:ea typeface="Times New Roman" panose="02020603050405020304" pitchFamily="18" charset="0"/>
                <a:cs typeface="Times New Roman" panose="02020603050405020304" pitchFamily="18" charset="0"/>
              </a:rPr>
              <a:t>Şehir:</a:t>
            </a:r>
            <a:r>
              <a:rPr lang="tr-TR" dirty="0">
                <a:latin typeface="Times New Roman" panose="02020603050405020304" pitchFamily="18" charset="0"/>
                <a:ea typeface="Times New Roman" panose="02020603050405020304" pitchFamily="18" charset="0"/>
                <a:cs typeface="Times New Roman" panose="02020603050405020304" pitchFamily="18" charset="0"/>
              </a:rPr>
              <a:t> Kocaeli.</a:t>
            </a:r>
            <a:endParaRPr lang="tr-TR" sz="1600" dirty="0">
              <a:ea typeface="Calibri" panose="020F0502020204030204" pitchFamily="34" charset="0"/>
              <a:cs typeface="Times New Roman" panose="02020603050405020304" pitchFamily="18" charset="0"/>
            </a:endParaRPr>
          </a:p>
        </p:txBody>
      </p:sp>
      <p:pic>
        <p:nvPicPr>
          <p:cNvPr id="6" name="Resim 5"/>
          <p:cNvPicPr/>
          <p:nvPr/>
        </p:nvPicPr>
        <p:blipFill>
          <a:blip r:embed="rId2" cstate="email">
            <a:extLst>
              <a:ext uri="{28A0092B-C50C-407E-A947-70E740481C1C}">
                <a14:useLocalDpi xmlns:a14="http://schemas.microsoft.com/office/drawing/2010/main"/>
              </a:ext>
            </a:extLst>
          </a:blip>
          <a:stretch>
            <a:fillRect/>
          </a:stretch>
        </p:blipFill>
        <p:spPr>
          <a:xfrm>
            <a:off x="6037173" y="3749039"/>
            <a:ext cx="4663714" cy="2570185"/>
          </a:xfrm>
          <a:prstGeom prst="rect">
            <a:avLst/>
          </a:prstGeom>
        </p:spPr>
      </p:pic>
      <p:pic>
        <p:nvPicPr>
          <p:cNvPr id="7" name="Resim 6"/>
          <p:cNvPicPr/>
          <p:nvPr/>
        </p:nvPicPr>
        <p:blipFill>
          <a:blip r:embed="rId3" cstate="email">
            <a:extLst>
              <a:ext uri="{28A0092B-C50C-407E-A947-70E740481C1C}">
                <a14:useLocalDpi xmlns:a14="http://schemas.microsoft.com/office/drawing/2010/main"/>
              </a:ext>
            </a:extLst>
          </a:blip>
          <a:stretch>
            <a:fillRect/>
          </a:stretch>
        </p:blipFill>
        <p:spPr>
          <a:xfrm>
            <a:off x="6037173" y="841804"/>
            <a:ext cx="4663714" cy="2769337"/>
          </a:xfrm>
          <a:prstGeom prst="rect">
            <a:avLst/>
          </a:prstGeom>
        </p:spPr>
      </p:pic>
    </p:spTree>
    <p:extLst>
      <p:ext uri="{BB962C8B-B14F-4D97-AF65-F5344CB8AC3E}">
        <p14:creationId xmlns:p14="http://schemas.microsoft.com/office/powerpoint/2010/main" val="862614744"/>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638134" y="379125"/>
            <a:ext cx="10489473" cy="850106"/>
          </a:xfrm>
          <a:prstGeom prst="rect">
            <a:avLst/>
          </a:prstGeom>
        </p:spPr>
        <p:txBody>
          <a:bodyPr>
            <a:normAutofit fontScale="975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tr-TR" sz="3600" b="1" noProof="0" dirty="0" smtClean="0">
                <a:solidFill>
                  <a:srgbClr val="FF0000"/>
                </a:solidFill>
                <a:effectLst>
                  <a:outerShdw blurRad="38100" dist="38100" dir="2700000" algn="tl">
                    <a:srgbClr val="000000">
                      <a:alpha val="43137"/>
                    </a:srgbClr>
                  </a:outerShdw>
                </a:effectLst>
                <a:latin typeface="+mn-lt"/>
                <a:ea typeface="+mj-ea"/>
                <a:cs typeface="+mj-cs"/>
              </a:rPr>
              <a:t>İŞYERLERİNDE YANGIN GÜVENLİĞİ </a:t>
            </a:r>
            <a:endParaRPr kumimoji="0" lang="en-US" sz="36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mn-lt"/>
              <a:ea typeface="+mj-ea"/>
              <a:cs typeface="+mj-cs"/>
            </a:endParaRPr>
          </a:p>
        </p:txBody>
      </p:sp>
      <p:sp>
        <p:nvSpPr>
          <p:cNvPr id="2" name="Dikdörtgen 1"/>
          <p:cNvSpPr/>
          <p:nvPr/>
        </p:nvSpPr>
        <p:spPr>
          <a:xfrm>
            <a:off x="193040" y="1608356"/>
            <a:ext cx="6096000" cy="3375155"/>
          </a:xfrm>
          <a:prstGeom prst="rect">
            <a:avLst/>
          </a:prstGeom>
        </p:spPr>
        <p:txBody>
          <a:bodyPr>
            <a:spAutoFit/>
          </a:bodyPr>
          <a:lstStyle/>
          <a:p>
            <a:pPr>
              <a:lnSpc>
                <a:spcPct val="107000"/>
              </a:lnSpc>
              <a:spcAft>
                <a:spcPts val="800"/>
              </a:spcAft>
            </a:pPr>
            <a:r>
              <a:rPr lang="tr-TR" b="1" dirty="0">
                <a:latin typeface="Times New Roman" panose="02020603050405020304" pitchFamily="18" charset="0"/>
                <a:ea typeface="Times New Roman" panose="02020603050405020304" pitchFamily="18" charset="0"/>
                <a:cs typeface="Times New Roman" panose="02020603050405020304" pitchFamily="18" charset="0"/>
              </a:rPr>
              <a:t>03.Şubat 2024 - Kocaeli Gebze Pelitli Boya ve Parfüm Fabrika Yangını</a:t>
            </a:r>
            <a:endParaRPr lang="tr-TR" sz="1600" dirty="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b="1" dirty="0">
                <a:latin typeface="Times New Roman" panose="02020603050405020304" pitchFamily="18" charset="0"/>
                <a:ea typeface="Times New Roman" panose="02020603050405020304" pitchFamily="18" charset="0"/>
                <a:cs typeface="Times New Roman" panose="02020603050405020304" pitchFamily="18" charset="0"/>
              </a:rPr>
              <a:t>Tarih:</a:t>
            </a:r>
            <a:r>
              <a:rPr lang="tr-TR" dirty="0">
                <a:latin typeface="Times New Roman" panose="02020603050405020304" pitchFamily="18" charset="0"/>
                <a:ea typeface="Times New Roman" panose="02020603050405020304" pitchFamily="18" charset="0"/>
                <a:cs typeface="Times New Roman" panose="02020603050405020304" pitchFamily="18" charset="0"/>
              </a:rPr>
              <a:t> 2024</a:t>
            </a:r>
            <a:endParaRPr lang="tr-TR" sz="1600" dirty="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b="1" dirty="0">
                <a:latin typeface="Times New Roman" panose="02020603050405020304" pitchFamily="18" charset="0"/>
                <a:ea typeface="Times New Roman" panose="02020603050405020304" pitchFamily="18" charset="0"/>
                <a:cs typeface="Times New Roman" panose="02020603050405020304" pitchFamily="18" charset="0"/>
              </a:rPr>
              <a:t>Sebep:</a:t>
            </a:r>
            <a:r>
              <a:rPr lang="tr-TR" dirty="0">
                <a:latin typeface="Times New Roman" panose="02020603050405020304" pitchFamily="18" charset="0"/>
                <a:ea typeface="Times New Roman" panose="02020603050405020304" pitchFamily="18" charset="0"/>
                <a:cs typeface="Times New Roman" panose="02020603050405020304" pitchFamily="18" charset="0"/>
              </a:rPr>
              <a:t> Sebebi belirlenemedi.</a:t>
            </a:r>
            <a:endParaRPr lang="tr-TR" sz="1600" dirty="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b="1" dirty="0">
                <a:latin typeface="Times New Roman" panose="02020603050405020304" pitchFamily="18" charset="0"/>
                <a:ea typeface="Times New Roman" panose="02020603050405020304" pitchFamily="18" charset="0"/>
                <a:cs typeface="Times New Roman" panose="02020603050405020304" pitchFamily="18" charset="0"/>
              </a:rPr>
              <a:t>Büyüklük:</a:t>
            </a:r>
            <a:r>
              <a:rPr lang="tr-TR" dirty="0">
                <a:latin typeface="Times New Roman" panose="02020603050405020304" pitchFamily="18" charset="0"/>
                <a:ea typeface="Times New Roman" panose="02020603050405020304" pitchFamily="18" charset="0"/>
                <a:cs typeface="Times New Roman" panose="02020603050405020304" pitchFamily="18" charset="0"/>
              </a:rPr>
              <a:t> 220 000 m</a:t>
            </a:r>
            <a:r>
              <a:rPr lang="tr-TR" baseline="30000" dirty="0">
                <a:latin typeface="Times New Roman" panose="02020603050405020304" pitchFamily="18" charset="0"/>
                <a:ea typeface="Times New Roman" panose="02020603050405020304" pitchFamily="18" charset="0"/>
                <a:cs typeface="Times New Roman" panose="02020603050405020304" pitchFamily="18" charset="0"/>
              </a:rPr>
              <a:t>2</a:t>
            </a:r>
            <a:r>
              <a:rPr lang="tr-TR" dirty="0">
                <a:latin typeface="Times New Roman" panose="02020603050405020304" pitchFamily="18" charset="0"/>
                <a:ea typeface="Times New Roman" panose="02020603050405020304" pitchFamily="18" charset="0"/>
                <a:cs typeface="Times New Roman" panose="02020603050405020304" pitchFamily="18" charset="0"/>
              </a:rPr>
              <a:t> yüz ölçümde 200 kişinin  çalıştığı parfüm ve boya fabrikası.</a:t>
            </a:r>
            <a:endParaRPr lang="tr-TR" sz="1600" dirty="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b="1" dirty="0">
                <a:latin typeface="Times New Roman" panose="02020603050405020304" pitchFamily="18" charset="0"/>
                <a:ea typeface="Times New Roman" panose="02020603050405020304" pitchFamily="18" charset="0"/>
                <a:cs typeface="Times New Roman" panose="02020603050405020304" pitchFamily="18" charset="0"/>
              </a:rPr>
              <a:t>Maddi Kayıp:</a:t>
            </a:r>
            <a:r>
              <a:rPr lang="tr-TR" dirty="0">
                <a:latin typeface="Times New Roman" panose="02020603050405020304" pitchFamily="18" charset="0"/>
                <a:ea typeface="Times New Roman" panose="02020603050405020304" pitchFamily="18" charset="0"/>
                <a:cs typeface="Times New Roman" panose="02020603050405020304" pitchFamily="18" charset="0"/>
              </a:rPr>
              <a:t> Yaralı ve ölüm vakası yok .</a:t>
            </a:r>
            <a:endParaRPr lang="tr-TR" sz="1600" dirty="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b="1" dirty="0">
                <a:latin typeface="Times New Roman" panose="02020603050405020304" pitchFamily="18" charset="0"/>
                <a:ea typeface="Times New Roman" panose="02020603050405020304" pitchFamily="18" charset="0"/>
                <a:cs typeface="Times New Roman" panose="02020603050405020304" pitchFamily="18" charset="0"/>
              </a:rPr>
              <a:t>Sektör:</a:t>
            </a:r>
            <a:r>
              <a:rPr lang="tr-TR" dirty="0">
                <a:latin typeface="Times New Roman" panose="02020603050405020304" pitchFamily="18" charset="0"/>
                <a:ea typeface="Times New Roman" panose="02020603050405020304" pitchFamily="18" charset="0"/>
                <a:cs typeface="Times New Roman" panose="02020603050405020304" pitchFamily="18" charset="0"/>
              </a:rPr>
              <a:t> Boya ve Parfüm imalatı.</a:t>
            </a:r>
            <a:endParaRPr lang="tr-TR" sz="1600" dirty="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b="1" dirty="0">
                <a:latin typeface="Times New Roman" panose="02020603050405020304" pitchFamily="18" charset="0"/>
                <a:ea typeface="Times New Roman" panose="02020603050405020304" pitchFamily="18" charset="0"/>
                <a:cs typeface="Times New Roman" panose="02020603050405020304" pitchFamily="18" charset="0"/>
              </a:rPr>
              <a:t>Şehir:</a:t>
            </a:r>
            <a:r>
              <a:rPr lang="tr-TR" dirty="0">
                <a:latin typeface="Times New Roman" panose="02020603050405020304" pitchFamily="18" charset="0"/>
                <a:ea typeface="Times New Roman" panose="02020603050405020304" pitchFamily="18" charset="0"/>
                <a:cs typeface="Times New Roman" panose="02020603050405020304" pitchFamily="18" charset="0"/>
              </a:rPr>
              <a:t> Kocaeli.</a:t>
            </a:r>
            <a:endParaRPr lang="tr-TR" sz="1600" dirty="0">
              <a:ea typeface="Calibri" panose="020F0502020204030204" pitchFamily="34" charset="0"/>
              <a:cs typeface="Times New Roman" panose="02020603050405020304" pitchFamily="18" charset="0"/>
            </a:endParaRPr>
          </a:p>
        </p:txBody>
      </p:sp>
      <p:pic>
        <p:nvPicPr>
          <p:cNvPr id="8" name="Resim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773" y="1608356"/>
            <a:ext cx="6079035" cy="3603410"/>
          </a:xfrm>
          <a:prstGeom prst="rect">
            <a:avLst/>
          </a:prstGeom>
        </p:spPr>
      </p:pic>
    </p:spTree>
    <p:extLst>
      <p:ext uri="{BB962C8B-B14F-4D97-AF65-F5344CB8AC3E}">
        <p14:creationId xmlns:p14="http://schemas.microsoft.com/office/powerpoint/2010/main" val="159743725"/>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638134" y="379125"/>
            <a:ext cx="10489473" cy="850106"/>
          </a:xfrm>
          <a:prstGeom prst="rect">
            <a:avLst/>
          </a:prstGeom>
        </p:spPr>
        <p:txBody>
          <a:bodyPr>
            <a:normAutofit fontScale="975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tr-TR" sz="3600" b="1" noProof="0" dirty="0" smtClean="0">
                <a:solidFill>
                  <a:srgbClr val="FF0000"/>
                </a:solidFill>
                <a:effectLst>
                  <a:outerShdw blurRad="38100" dist="38100" dir="2700000" algn="tl">
                    <a:srgbClr val="000000">
                      <a:alpha val="43137"/>
                    </a:srgbClr>
                  </a:outerShdw>
                </a:effectLst>
                <a:latin typeface="+mn-lt"/>
                <a:ea typeface="+mj-ea"/>
                <a:cs typeface="+mj-cs"/>
              </a:rPr>
              <a:t>İŞYERLERİNDE YANGIN GÜVENLİĞİ </a:t>
            </a:r>
            <a:endParaRPr kumimoji="0" lang="en-US" sz="36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mn-lt"/>
              <a:ea typeface="+mj-ea"/>
              <a:cs typeface="+mj-cs"/>
            </a:endParaRPr>
          </a:p>
        </p:txBody>
      </p:sp>
      <p:sp>
        <p:nvSpPr>
          <p:cNvPr id="2" name="Dikdörtgen 1"/>
          <p:cNvSpPr/>
          <p:nvPr/>
        </p:nvSpPr>
        <p:spPr>
          <a:xfrm>
            <a:off x="182880" y="1387546"/>
            <a:ext cx="6096000" cy="2782428"/>
          </a:xfrm>
          <a:prstGeom prst="rect">
            <a:avLst/>
          </a:prstGeom>
        </p:spPr>
        <p:txBody>
          <a:bodyPr>
            <a:spAutoFit/>
          </a:bodyPr>
          <a:lstStyle/>
          <a:p>
            <a:pPr>
              <a:lnSpc>
                <a:spcPct val="107000"/>
              </a:lnSpc>
              <a:spcAft>
                <a:spcPts val="800"/>
              </a:spcAft>
            </a:pPr>
            <a:r>
              <a:rPr lang="tr-TR" b="1" dirty="0">
                <a:latin typeface="Times New Roman" panose="02020603050405020304" pitchFamily="18" charset="0"/>
                <a:ea typeface="Times New Roman" panose="02020603050405020304" pitchFamily="18" charset="0"/>
                <a:cs typeface="Times New Roman" panose="02020603050405020304" pitchFamily="18" charset="0"/>
              </a:rPr>
              <a:t>02 Nisan 2024 - İstanbul Beşiktaş Eğlence Merkezi Yangını</a:t>
            </a:r>
            <a:endParaRPr lang="tr-TR" sz="1600" dirty="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b="1" dirty="0">
                <a:latin typeface="Times New Roman" panose="02020603050405020304" pitchFamily="18" charset="0"/>
                <a:ea typeface="Times New Roman" panose="02020603050405020304" pitchFamily="18" charset="0"/>
                <a:cs typeface="Times New Roman" panose="02020603050405020304" pitchFamily="18" charset="0"/>
              </a:rPr>
              <a:t>Tarih:</a:t>
            </a:r>
            <a:r>
              <a:rPr lang="tr-TR" dirty="0">
                <a:latin typeface="Times New Roman" panose="02020603050405020304" pitchFamily="18" charset="0"/>
                <a:ea typeface="Times New Roman" panose="02020603050405020304" pitchFamily="18" charset="0"/>
                <a:cs typeface="Times New Roman" panose="02020603050405020304" pitchFamily="18" charset="0"/>
              </a:rPr>
              <a:t> 2 Nisan 2024</a:t>
            </a:r>
            <a:endParaRPr lang="tr-TR" sz="1600" dirty="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b="1" dirty="0">
                <a:latin typeface="Times New Roman" panose="02020603050405020304" pitchFamily="18" charset="0"/>
                <a:ea typeface="Times New Roman" panose="02020603050405020304" pitchFamily="18" charset="0"/>
                <a:cs typeface="Times New Roman" panose="02020603050405020304" pitchFamily="18" charset="0"/>
              </a:rPr>
              <a:t>Sebep:</a:t>
            </a:r>
            <a:r>
              <a:rPr lang="tr-TR" dirty="0">
                <a:latin typeface="Times New Roman" panose="02020603050405020304" pitchFamily="18" charset="0"/>
                <a:ea typeface="Times New Roman" panose="02020603050405020304" pitchFamily="18" charset="0"/>
                <a:cs typeface="Times New Roman" panose="02020603050405020304" pitchFamily="18" charset="0"/>
              </a:rPr>
              <a:t> Kaynak çalışması</a:t>
            </a:r>
            <a:endParaRPr lang="tr-TR" sz="1600" dirty="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b="1" dirty="0">
                <a:latin typeface="Times New Roman" panose="02020603050405020304" pitchFamily="18" charset="0"/>
                <a:ea typeface="Times New Roman" panose="02020603050405020304" pitchFamily="18" charset="0"/>
                <a:cs typeface="Times New Roman" panose="02020603050405020304" pitchFamily="18" charset="0"/>
              </a:rPr>
              <a:t>Büyüklük:</a:t>
            </a:r>
            <a:r>
              <a:rPr lang="tr-TR" dirty="0">
                <a:latin typeface="Times New Roman" panose="02020603050405020304" pitchFamily="18" charset="0"/>
                <a:ea typeface="Times New Roman" panose="02020603050405020304" pitchFamily="18" charset="0"/>
                <a:cs typeface="Times New Roman" panose="02020603050405020304" pitchFamily="18" charset="0"/>
              </a:rPr>
              <a:t> Yangın hızla yayıldı.</a:t>
            </a:r>
            <a:endParaRPr lang="tr-TR" sz="1600" dirty="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b="1" dirty="0">
                <a:latin typeface="Times New Roman" panose="02020603050405020304" pitchFamily="18" charset="0"/>
                <a:ea typeface="Times New Roman" panose="02020603050405020304" pitchFamily="18" charset="0"/>
                <a:cs typeface="Times New Roman" panose="02020603050405020304" pitchFamily="18" charset="0"/>
              </a:rPr>
              <a:t>Maddi Kayıp:</a:t>
            </a:r>
            <a:r>
              <a:rPr lang="tr-TR" dirty="0">
                <a:latin typeface="Times New Roman" panose="02020603050405020304" pitchFamily="18" charset="0"/>
                <a:ea typeface="Times New Roman" panose="02020603050405020304" pitchFamily="18" charset="0"/>
                <a:cs typeface="Times New Roman" panose="02020603050405020304" pitchFamily="18" charset="0"/>
              </a:rPr>
              <a:t> 29 kişi hayatını kaybetti</a:t>
            </a:r>
            <a:endParaRPr lang="tr-TR" sz="1600" dirty="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b="1" dirty="0">
                <a:latin typeface="Times New Roman" panose="02020603050405020304" pitchFamily="18" charset="0"/>
                <a:ea typeface="Times New Roman" panose="02020603050405020304" pitchFamily="18" charset="0"/>
                <a:cs typeface="Times New Roman" panose="02020603050405020304" pitchFamily="18" charset="0"/>
              </a:rPr>
              <a:t>Sektör:</a:t>
            </a:r>
            <a:r>
              <a:rPr lang="tr-TR" dirty="0">
                <a:latin typeface="Times New Roman" panose="02020603050405020304" pitchFamily="18" charset="0"/>
                <a:ea typeface="Times New Roman" panose="02020603050405020304" pitchFamily="18" charset="0"/>
                <a:cs typeface="Times New Roman" panose="02020603050405020304" pitchFamily="18" charset="0"/>
              </a:rPr>
              <a:t> Eğlence sektörü.</a:t>
            </a:r>
            <a:endParaRPr lang="tr-TR" sz="1600" dirty="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b="1" dirty="0">
                <a:latin typeface="Times New Roman" panose="02020603050405020304" pitchFamily="18" charset="0"/>
                <a:ea typeface="Times New Roman" panose="02020603050405020304" pitchFamily="18" charset="0"/>
                <a:cs typeface="Times New Roman" panose="02020603050405020304" pitchFamily="18" charset="0"/>
              </a:rPr>
              <a:t>Şehir:</a:t>
            </a:r>
            <a:r>
              <a:rPr lang="tr-TR" dirty="0">
                <a:latin typeface="Times New Roman" panose="02020603050405020304" pitchFamily="18" charset="0"/>
                <a:ea typeface="Times New Roman" panose="02020603050405020304" pitchFamily="18" charset="0"/>
                <a:cs typeface="Times New Roman" panose="02020603050405020304" pitchFamily="18" charset="0"/>
              </a:rPr>
              <a:t> İstanbul (Beşiktaş).</a:t>
            </a:r>
            <a:endParaRPr lang="tr-TR" sz="1600" dirty="0">
              <a:ea typeface="Calibri" panose="020F0502020204030204" pitchFamily="34" charset="0"/>
              <a:cs typeface="Times New Roman" panose="02020603050405020304" pitchFamily="18" charset="0"/>
            </a:endParaRPr>
          </a:p>
        </p:txBody>
      </p:sp>
      <p:pic>
        <p:nvPicPr>
          <p:cNvPr id="6" name="WhatsApp Video 2024-04-03 saat 19.26.48_31e589a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632960" y="1743165"/>
            <a:ext cx="7305040" cy="4134928"/>
          </a:xfrm>
          <a:prstGeom prst="rect">
            <a:avLst/>
          </a:prstGeom>
        </p:spPr>
      </p:pic>
      <p:sp>
        <p:nvSpPr>
          <p:cNvPr id="7" name="Dikdörtgen 6"/>
          <p:cNvSpPr/>
          <p:nvPr/>
        </p:nvSpPr>
        <p:spPr>
          <a:xfrm>
            <a:off x="0" y="4535716"/>
            <a:ext cx="4521200" cy="1569660"/>
          </a:xfrm>
          <a:prstGeom prst="rect">
            <a:avLst/>
          </a:prstGeom>
        </p:spPr>
        <p:txBody>
          <a:bodyPr wrap="square">
            <a:spAutoFit/>
          </a:bodyPr>
          <a:lstStyle/>
          <a:p>
            <a:pPr marL="342900" indent="-342900">
              <a:buFont typeface="Arial" panose="020B0604020202020204" pitchFamily="34" charset="0"/>
              <a:buChar char="•"/>
            </a:pPr>
            <a:r>
              <a:rPr lang="tr-TR" sz="2400" dirty="0" smtClean="0">
                <a:solidFill>
                  <a:srgbClr val="1F1F1F"/>
                </a:solidFill>
                <a:latin typeface="+mn-lt"/>
              </a:rPr>
              <a:t>Kullanıcı yükü 500 </a:t>
            </a:r>
            <a:r>
              <a:rPr lang="tr-TR" sz="2400" dirty="0">
                <a:solidFill>
                  <a:srgbClr val="1F1F1F"/>
                </a:solidFill>
                <a:latin typeface="+mn-lt"/>
              </a:rPr>
              <a:t>kişiyi geçer ise en az 3 çıkış ve 1000 kişiyi geçer ise en az 4 çıkış bulunmak zorundadır.</a:t>
            </a:r>
            <a:endParaRPr lang="tr-TR" sz="2400" dirty="0">
              <a:latin typeface="+mn-lt"/>
            </a:endParaRPr>
          </a:p>
        </p:txBody>
      </p:sp>
    </p:spTree>
    <p:extLst>
      <p:ext uri="{BB962C8B-B14F-4D97-AF65-F5344CB8AC3E}">
        <p14:creationId xmlns:p14="http://schemas.microsoft.com/office/powerpoint/2010/main" val="4068136248"/>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638134" y="379125"/>
            <a:ext cx="10489473" cy="850106"/>
          </a:xfrm>
          <a:prstGeom prst="rect">
            <a:avLst/>
          </a:prstGeom>
        </p:spPr>
        <p:txBody>
          <a:bodyPr>
            <a:normAutofit fontScale="975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tr-TR" sz="3600" b="1" noProof="0" dirty="0" smtClean="0">
                <a:solidFill>
                  <a:srgbClr val="FF0000"/>
                </a:solidFill>
                <a:effectLst>
                  <a:outerShdw blurRad="38100" dist="38100" dir="2700000" algn="tl">
                    <a:srgbClr val="000000">
                      <a:alpha val="43137"/>
                    </a:srgbClr>
                  </a:outerShdw>
                </a:effectLst>
                <a:latin typeface="+mn-lt"/>
                <a:ea typeface="+mj-ea"/>
                <a:cs typeface="+mj-cs"/>
              </a:rPr>
              <a:t>İŞYERLERİNDE YANGIN GÜVENLİĞİ </a:t>
            </a:r>
            <a:endParaRPr kumimoji="0" lang="en-US" sz="36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mn-lt"/>
              <a:ea typeface="+mj-ea"/>
              <a:cs typeface="+mj-cs"/>
            </a:endParaRPr>
          </a:p>
        </p:txBody>
      </p:sp>
      <p:sp>
        <p:nvSpPr>
          <p:cNvPr id="2" name="Dikdörtgen 1"/>
          <p:cNvSpPr/>
          <p:nvPr/>
        </p:nvSpPr>
        <p:spPr>
          <a:xfrm>
            <a:off x="254000" y="1608356"/>
            <a:ext cx="6096000" cy="3078792"/>
          </a:xfrm>
          <a:prstGeom prst="rect">
            <a:avLst/>
          </a:prstGeom>
        </p:spPr>
        <p:txBody>
          <a:bodyPr>
            <a:spAutoFit/>
          </a:bodyPr>
          <a:lstStyle/>
          <a:p>
            <a:pPr>
              <a:lnSpc>
                <a:spcPct val="107000"/>
              </a:lnSpc>
              <a:spcAft>
                <a:spcPts val="800"/>
              </a:spcAft>
            </a:pPr>
            <a:r>
              <a:rPr lang="tr-TR" b="1" dirty="0">
                <a:latin typeface="Times New Roman" panose="02020603050405020304" pitchFamily="18" charset="0"/>
                <a:ea typeface="Times New Roman" panose="02020603050405020304" pitchFamily="18" charset="0"/>
                <a:cs typeface="Times New Roman" panose="02020603050405020304" pitchFamily="18" charset="0"/>
              </a:rPr>
              <a:t>20 Nisan 2024 - İstinye Park Otopark Yangını</a:t>
            </a:r>
            <a:endParaRPr lang="tr-TR" sz="1600" dirty="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b="1" dirty="0">
                <a:latin typeface="Times New Roman" panose="02020603050405020304" pitchFamily="18" charset="0"/>
                <a:ea typeface="Times New Roman" panose="02020603050405020304" pitchFamily="18" charset="0"/>
                <a:cs typeface="Times New Roman" panose="02020603050405020304" pitchFamily="18" charset="0"/>
              </a:rPr>
              <a:t>Tarih:</a:t>
            </a:r>
            <a:r>
              <a:rPr lang="tr-TR" dirty="0">
                <a:latin typeface="Times New Roman" panose="02020603050405020304" pitchFamily="18" charset="0"/>
                <a:ea typeface="Times New Roman" panose="02020603050405020304" pitchFamily="18" charset="0"/>
                <a:cs typeface="Times New Roman" panose="02020603050405020304" pitchFamily="18" charset="0"/>
              </a:rPr>
              <a:t> Nisan 2024</a:t>
            </a:r>
            <a:endParaRPr lang="tr-TR" sz="1600" dirty="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b="1" dirty="0">
                <a:latin typeface="Times New Roman" panose="02020603050405020304" pitchFamily="18" charset="0"/>
                <a:ea typeface="Times New Roman" panose="02020603050405020304" pitchFamily="18" charset="0"/>
                <a:cs typeface="Times New Roman" panose="02020603050405020304" pitchFamily="18" charset="0"/>
              </a:rPr>
              <a:t>Sebep:</a:t>
            </a:r>
            <a:r>
              <a:rPr lang="tr-TR" dirty="0">
                <a:latin typeface="Times New Roman" panose="02020603050405020304" pitchFamily="18" charset="0"/>
                <a:ea typeface="Times New Roman" panose="02020603050405020304" pitchFamily="18" charset="0"/>
                <a:cs typeface="Times New Roman" panose="02020603050405020304" pitchFamily="18" charset="0"/>
              </a:rPr>
              <a:t> Araçtan çıkan elektrik arızası.</a:t>
            </a:r>
            <a:endParaRPr lang="tr-TR" sz="1600" dirty="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b="1" dirty="0">
                <a:latin typeface="Times New Roman" panose="02020603050405020304" pitchFamily="18" charset="0"/>
                <a:ea typeface="Times New Roman" panose="02020603050405020304" pitchFamily="18" charset="0"/>
                <a:cs typeface="Times New Roman" panose="02020603050405020304" pitchFamily="18" charset="0"/>
              </a:rPr>
              <a:t>Büyüklük:</a:t>
            </a:r>
            <a:r>
              <a:rPr lang="tr-TR" dirty="0">
                <a:latin typeface="Times New Roman" panose="02020603050405020304" pitchFamily="18" charset="0"/>
                <a:ea typeface="Times New Roman" panose="02020603050405020304" pitchFamily="18" charset="0"/>
                <a:cs typeface="Times New Roman" panose="02020603050405020304" pitchFamily="18" charset="0"/>
              </a:rPr>
              <a:t> Otoparkın büyük bir kısmı hasar gördü, birçok araç yandı.</a:t>
            </a:r>
            <a:endParaRPr lang="tr-TR" sz="1600" dirty="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b="1" dirty="0">
                <a:latin typeface="Times New Roman" panose="02020603050405020304" pitchFamily="18" charset="0"/>
                <a:ea typeface="Times New Roman" panose="02020603050405020304" pitchFamily="18" charset="0"/>
                <a:cs typeface="Times New Roman" panose="02020603050405020304" pitchFamily="18" charset="0"/>
              </a:rPr>
              <a:t>Maddi Kayıp:</a:t>
            </a:r>
            <a:r>
              <a:rPr lang="tr-TR" dirty="0">
                <a:latin typeface="Times New Roman" panose="02020603050405020304" pitchFamily="18" charset="0"/>
                <a:ea typeface="Times New Roman" panose="02020603050405020304" pitchFamily="18" charset="0"/>
                <a:cs typeface="Times New Roman" panose="02020603050405020304" pitchFamily="18" charset="0"/>
              </a:rPr>
              <a:t> Maddi zarar büyük, can kaybı yok.</a:t>
            </a:r>
            <a:endParaRPr lang="tr-TR" sz="1600" dirty="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b="1" dirty="0">
                <a:latin typeface="Times New Roman" panose="02020603050405020304" pitchFamily="18" charset="0"/>
                <a:ea typeface="Times New Roman" panose="02020603050405020304" pitchFamily="18" charset="0"/>
                <a:cs typeface="Times New Roman" panose="02020603050405020304" pitchFamily="18" charset="0"/>
              </a:rPr>
              <a:t>Sektör:</a:t>
            </a:r>
            <a:r>
              <a:rPr lang="tr-TR" dirty="0">
                <a:latin typeface="Times New Roman" panose="02020603050405020304" pitchFamily="18" charset="0"/>
                <a:ea typeface="Times New Roman" panose="02020603050405020304" pitchFamily="18" charset="0"/>
                <a:cs typeface="Times New Roman" panose="02020603050405020304" pitchFamily="18" charset="0"/>
              </a:rPr>
              <a:t> Otopark.</a:t>
            </a:r>
            <a:endParaRPr lang="tr-TR" sz="1600" dirty="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b="1" dirty="0">
                <a:latin typeface="Times New Roman" panose="02020603050405020304" pitchFamily="18" charset="0"/>
                <a:ea typeface="Times New Roman" panose="02020603050405020304" pitchFamily="18" charset="0"/>
                <a:cs typeface="Times New Roman" panose="02020603050405020304" pitchFamily="18" charset="0"/>
              </a:rPr>
              <a:t>Şehir:</a:t>
            </a:r>
            <a:r>
              <a:rPr lang="tr-TR" dirty="0">
                <a:latin typeface="Times New Roman" panose="02020603050405020304" pitchFamily="18" charset="0"/>
                <a:ea typeface="Times New Roman" panose="02020603050405020304" pitchFamily="18" charset="0"/>
                <a:cs typeface="Times New Roman" panose="02020603050405020304" pitchFamily="18" charset="0"/>
              </a:rPr>
              <a:t> İstanbul (İstinye).</a:t>
            </a:r>
            <a:endParaRPr lang="tr-TR" sz="1600" dirty="0">
              <a:ea typeface="Calibri" panose="020F0502020204030204" pitchFamily="34" charset="0"/>
              <a:cs typeface="Times New Roman" panose="02020603050405020304" pitchFamily="18" charset="0"/>
            </a:endParaRPr>
          </a:p>
        </p:txBody>
      </p:sp>
      <p:pic>
        <p:nvPicPr>
          <p:cNvPr id="6" name="Resim 5"/>
          <p:cNvPicPr/>
          <p:nvPr/>
        </p:nvPicPr>
        <p:blipFill>
          <a:blip r:embed="rId2" cstate="email">
            <a:extLst>
              <a:ext uri="{28A0092B-C50C-407E-A947-70E740481C1C}">
                <a14:useLocalDpi xmlns:a14="http://schemas.microsoft.com/office/drawing/2010/main"/>
              </a:ext>
            </a:extLst>
          </a:blip>
          <a:stretch>
            <a:fillRect/>
          </a:stretch>
        </p:blipFill>
        <p:spPr>
          <a:xfrm>
            <a:off x="6243320" y="1786890"/>
            <a:ext cx="5760720" cy="3081020"/>
          </a:xfrm>
          <a:prstGeom prst="rect">
            <a:avLst/>
          </a:prstGeom>
        </p:spPr>
      </p:pic>
    </p:spTree>
    <p:extLst>
      <p:ext uri="{BB962C8B-B14F-4D97-AF65-F5344CB8AC3E}">
        <p14:creationId xmlns:p14="http://schemas.microsoft.com/office/powerpoint/2010/main" val="2631231899"/>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1247734" y="270267"/>
            <a:ext cx="10489473" cy="850106"/>
          </a:xfrm>
          <a:prstGeom prst="rect">
            <a:avLst/>
          </a:prstGeom>
        </p:spPr>
        <p:txBody>
          <a:bodyPr>
            <a:normAutofit fontScale="975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tr-TR" sz="3600" b="1" noProof="0" dirty="0" smtClean="0">
                <a:solidFill>
                  <a:srgbClr val="FF0000"/>
                </a:solidFill>
                <a:effectLst>
                  <a:outerShdw blurRad="38100" dist="38100" dir="2700000" algn="tl">
                    <a:srgbClr val="000000">
                      <a:alpha val="43137"/>
                    </a:srgbClr>
                  </a:outerShdw>
                </a:effectLst>
                <a:latin typeface="+mn-lt"/>
                <a:ea typeface="+mj-ea"/>
                <a:cs typeface="+mj-cs"/>
              </a:rPr>
              <a:t>ELEKTRİKLİ ARAÇ YANGINLARI</a:t>
            </a:r>
            <a:endParaRPr kumimoji="0" lang="en-US" sz="36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mn-lt"/>
              <a:ea typeface="+mj-ea"/>
              <a:cs typeface="+mj-cs"/>
            </a:endParaRPr>
          </a:p>
        </p:txBody>
      </p:sp>
      <p:sp>
        <p:nvSpPr>
          <p:cNvPr id="2" name="Dikdörtgen 1"/>
          <p:cNvSpPr/>
          <p:nvPr/>
        </p:nvSpPr>
        <p:spPr>
          <a:xfrm>
            <a:off x="1391920" y="797207"/>
            <a:ext cx="10454640" cy="1015663"/>
          </a:xfrm>
          <a:prstGeom prst="rect">
            <a:avLst/>
          </a:prstGeom>
        </p:spPr>
        <p:txBody>
          <a:bodyPr wrap="square">
            <a:spAutoFit/>
          </a:bodyPr>
          <a:lstStyle/>
          <a:p>
            <a:pPr fontAlgn="auto"/>
            <a:r>
              <a:rPr lang="tr-TR" sz="2000" dirty="0">
                <a:solidFill>
                  <a:srgbClr val="000000"/>
                </a:solidFill>
                <a:latin typeface="+mn-lt"/>
              </a:rPr>
              <a:t>Almanya'dan </a:t>
            </a:r>
            <a:r>
              <a:rPr lang="tr-TR" sz="2000" dirty="0" smtClean="0">
                <a:solidFill>
                  <a:srgbClr val="000000"/>
                </a:solidFill>
                <a:latin typeface="+mn-lt"/>
              </a:rPr>
              <a:t>10 Şubat 2022 tarihinde  ABD'ye </a:t>
            </a:r>
            <a:r>
              <a:rPr lang="tr-TR" sz="2000" dirty="0">
                <a:solidFill>
                  <a:srgbClr val="000000"/>
                </a:solidFill>
                <a:latin typeface="+mn-lt"/>
              </a:rPr>
              <a:t>Audi, </a:t>
            </a:r>
            <a:r>
              <a:rPr lang="tr-TR" sz="2000" dirty="0" err="1">
                <a:solidFill>
                  <a:srgbClr val="000000"/>
                </a:solidFill>
                <a:latin typeface="+mn-lt"/>
              </a:rPr>
              <a:t>VW</a:t>
            </a:r>
            <a:r>
              <a:rPr lang="tr-TR" sz="2000" dirty="0">
                <a:solidFill>
                  <a:srgbClr val="000000"/>
                </a:solidFill>
                <a:latin typeface="+mn-lt"/>
              </a:rPr>
              <a:t>, Porsche ve </a:t>
            </a:r>
            <a:r>
              <a:rPr lang="tr-TR" sz="2000" dirty="0" err="1">
                <a:solidFill>
                  <a:srgbClr val="000000"/>
                </a:solidFill>
                <a:latin typeface="+mn-lt"/>
              </a:rPr>
              <a:t>Lamborghini</a:t>
            </a:r>
            <a:r>
              <a:rPr lang="tr-TR" sz="2000" dirty="0">
                <a:solidFill>
                  <a:srgbClr val="000000"/>
                </a:solidFill>
                <a:latin typeface="+mn-lt"/>
              </a:rPr>
              <a:t> gibi </a:t>
            </a:r>
            <a:endParaRPr lang="tr-TR" sz="2000" dirty="0" smtClean="0">
              <a:solidFill>
                <a:srgbClr val="000000"/>
              </a:solidFill>
              <a:latin typeface="+mn-lt"/>
            </a:endParaRPr>
          </a:p>
          <a:p>
            <a:pPr fontAlgn="auto"/>
            <a:r>
              <a:rPr lang="tr-TR" sz="2000" dirty="0" smtClean="0">
                <a:solidFill>
                  <a:srgbClr val="000000"/>
                </a:solidFill>
                <a:latin typeface="+mn-lt"/>
              </a:rPr>
              <a:t>lüks </a:t>
            </a:r>
            <a:r>
              <a:rPr lang="tr-TR" sz="2000" dirty="0">
                <a:solidFill>
                  <a:srgbClr val="000000"/>
                </a:solidFill>
                <a:latin typeface="+mn-lt"/>
              </a:rPr>
              <a:t>otomobil </a:t>
            </a:r>
            <a:r>
              <a:rPr lang="tr-TR" sz="2000" dirty="0" smtClean="0">
                <a:solidFill>
                  <a:srgbClr val="000000"/>
                </a:solidFill>
                <a:latin typeface="+mn-lt"/>
              </a:rPr>
              <a:t>götürmek için yola çıkan gemi, </a:t>
            </a:r>
            <a:r>
              <a:rPr lang="tr-TR" sz="2000" dirty="0" smtClean="0">
                <a:latin typeface="+mn-lt"/>
              </a:rPr>
              <a:t> 16 Şubat 2022 tarihinde elektrikli araç </a:t>
            </a:r>
          </a:p>
          <a:p>
            <a:pPr fontAlgn="auto"/>
            <a:r>
              <a:rPr lang="tr-TR" sz="2000" dirty="0" smtClean="0">
                <a:latin typeface="+mn-lt"/>
              </a:rPr>
              <a:t> pilleri yüzünden yangın çıktı ve 13 gün sonra  çıkan yangın  nedeniyle gemi battı.</a:t>
            </a:r>
            <a:endParaRPr lang="tr-TR" sz="2000" i="0" dirty="0">
              <a:solidFill>
                <a:srgbClr val="000000"/>
              </a:solidFill>
              <a:effectLst/>
              <a:latin typeface="+mn-lt"/>
            </a:endParaRPr>
          </a:p>
        </p:txBody>
      </p:sp>
      <p:sp>
        <p:nvSpPr>
          <p:cNvPr id="3" name="Dikdörtgen 2"/>
          <p:cNvSpPr/>
          <p:nvPr/>
        </p:nvSpPr>
        <p:spPr>
          <a:xfrm>
            <a:off x="812799" y="5323840"/>
            <a:ext cx="11033761" cy="646331"/>
          </a:xfrm>
          <a:prstGeom prst="rect">
            <a:avLst/>
          </a:prstGeom>
        </p:spPr>
        <p:txBody>
          <a:bodyPr wrap="square">
            <a:spAutoFit/>
          </a:bodyPr>
          <a:lstStyle/>
          <a:p>
            <a:r>
              <a:rPr lang="tr-TR" dirty="0">
                <a:solidFill>
                  <a:srgbClr val="1A1B1B"/>
                </a:solidFill>
                <a:latin typeface="Inter"/>
              </a:rPr>
              <a:t>Geminin sahibi Singapur merkezli şirket, </a:t>
            </a:r>
            <a:r>
              <a:rPr lang="tr-TR" dirty="0" err="1">
                <a:solidFill>
                  <a:srgbClr val="1A1B1B"/>
                </a:solidFill>
                <a:latin typeface="Inter"/>
              </a:rPr>
              <a:t>The</a:t>
            </a:r>
            <a:r>
              <a:rPr lang="tr-TR" dirty="0">
                <a:solidFill>
                  <a:srgbClr val="1A1B1B"/>
                </a:solidFill>
                <a:latin typeface="Inter"/>
              </a:rPr>
              <a:t> </a:t>
            </a:r>
            <a:r>
              <a:rPr lang="tr-TR" dirty="0" err="1">
                <a:solidFill>
                  <a:srgbClr val="1A1B1B"/>
                </a:solidFill>
                <a:latin typeface="Inter"/>
              </a:rPr>
              <a:t>Felicity</a:t>
            </a:r>
            <a:r>
              <a:rPr lang="tr-TR" dirty="0">
                <a:solidFill>
                  <a:srgbClr val="1A1B1B"/>
                </a:solidFill>
                <a:latin typeface="Inter"/>
              </a:rPr>
              <a:t> Ace adlı Panama bandıralı 200 metre uzunluğundaki geminin Portekiz'e bağlı Azor Adası'ndan yaklaşık 400 kilometre açıklarında battığını açıkladı.</a:t>
            </a:r>
            <a:endParaRPr lang="tr-TR" dirty="0"/>
          </a:p>
        </p:txBody>
      </p:sp>
      <p:pic>
        <p:nvPicPr>
          <p:cNvPr id="4" name="Resim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03599" y="2065824"/>
            <a:ext cx="5790313" cy="3258016"/>
          </a:xfrm>
          <a:prstGeom prst="rect">
            <a:avLst/>
          </a:prstGeom>
        </p:spPr>
      </p:pic>
    </p:spTree>
    <p:extLst>
      <p:ext uri="{BB962C8B-B14F-4D97-AF65-F5344CB8AC3E}">
        <p14:creationId xmlns:p14="http://schemas.microsoft.com/office/powerpoint/2010/main" val="3410585081"/>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1247734" y="270267"/>
            <a:ext cx="10489473" cy="850106"/>
          </a:xfrm>
          <a:prstGeom prst="rect">
            <a:avLst/>
          </a:prstGeom>
        </p:spPr>
        <p:txBody>
          <a:bodyPr>
            <a:normAutofit fontScale="975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tr-TR" sz="3600" b="1" noProof="0" dirty="0" smtClean="0">
                <a:solidFill>
                  <a:srgbClr val="FF0000"/>
                </a:solidFill>
                <a:effectLst>
                  <a:outerShdw blurRad="38100" dist="38100" dir="2700000" algn="tl">
                    <a:srgbClr val="000000">
                      <a:alpha val="43137"/>
                    </a:srgbClr>
                  </a:outerShdw>
                </a:effectLst>
                <a:latin typeface="+mn-lt"/>
                <a:ea typeface="+mj-ea"/>
                <a:cs typeface="+mj-cs"/>
              </a:rPr>
              <a:t>ELEKTRİKLİ ARAÇ YANGINLARI</a:t>
            </a:r>
            <a:endParaRPr kumimoji="0" lang="en-US" sz="36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mn-lt"/>
              <a:ea typeface="+mj-ea"/>
              <a:cs typeface="+mj-cs"/>
            </a:endParaRPr>
          </a:p>
        </p:txBody>
      </p:sp>
      <p:sp>
        <p:nvSpPr>
          <p:cNvPr id="7" name="Dikdörtgen 6"/>
          <p:cNvSpPr/>
          <p:nvPr/>
        </p:nvSpPr>
        <p:spPr>
          <a:xfrm>
            <a:off x="233680" y="2544802"/>
            <a:ext cx="5095752" cy="1754326"/>
          </a:xfrm>
          <a:prstGeom prst="rect">
            <a:avLst/>
          </a:prstGeom>
        </p:spPr>
        <p:txBody>
          <a:bodyPr wrap="square">
            <a:spAutoFit/>
          </a:bodyPr>
          <a:lstStyle/>
          <a:p>
            <a:pPr algn="just"/>
            <a:r>
              <a:rPr lang="tr-TR" dirty="0">
                <a:solidFill>
                  <a:srgbClr val="000000"/>
                </a:solidFill>
                <a:latin typeface="-apple-system"/>
              </a:rPr>
              <a:t>Güney Kore’de kapalı otoparkta park halindeyken yanan Mercedes </a:t>
            </a:r>
            <a:r>
              <a:rPr lang="tr-TR" dirty="0" err="1">
                <a:solidFill>
                  <a:srgbClr val="000000"/>
                </a:solidFill>
                <a:latin typeface="-apple-system"/>
              </a:rPr>
              <a:t>EQE</a:t>
            </a:r>
            <a:r>
              <a:rPr lang="tr-TR" dirty="0">
                <a:solidFill>
                  <a:srgbClr val="000000"/>
                </a:solidFill>
                <a:latin typeface="-apple-system"/>
              </a:rPr>
              <a:t> yangının söndürülememesi sebebiyle aynı katta bulunan 140 aracın da hasar </a:t>
            </a:r>
            <a:r>
              <a:rPr lang="tr-TR" dirty="0" smtClean="0">
                <a:solidFill>
                  <a:srgbClr val="000000"/>
                </a:solidFill>
                <a:latin typeface="-apple-system"/>
              </a:rPr>
              <a:t>görmesine (</a:t>
            </a:r>
            <a:r>
              <a:rPr lang="tr-TR" dirty="0">
                <a:solidFill>
                  <a:srgbClr val="000000"/>
                </a:solidFill>
                <a:latin typeface="-apple-system"/>
              </a:rPr>
              <a:t>70 tanesi ciddi) yol açtı. Ortaya çıkan dumandan 23 kişi hastaneye kaldırıldı</a:t>
            </a:r>
            <a:r>
              <a:rPr lang="tr-TR" dirty="0" smtClean="0">
                <a:solidFill>
                  <a:srgbClr val="000000"/>
                </a:solidFill>
                <a:latin typeface="-apple-system"/>
              </a:rPr>
              <a:t>.   </a:t>
            </a:r>
            <a:endParaRPr lang="tr-TR" dirty="0"/>
          </a:p>
        </p:txBody>
      </p:sp>
      <p:pic>
        <p:nvPicPr>
          <p:cNvPr id="8" name="Güney kor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329432" y="1288365"/>
            <a:ext cx="3048000" cy="4267200"/>
          </a:xfrm>
          <a:prstGeom prst="rect">
            <a:avLst/>
          </a:prstGeom>
        </p:spPr>
      </p:pic>
      <p:pic>
        <p:nvPicPr>
          <p:cNvPr id="10" name="WhatsApp Video 2024-10-14 saat 20.05.59_de92d07d">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8752620" y="1288365"/>
            <a:ext cx="3048000" cy="4267200"/>
          </a:xfrm>
          <a:prstGeom prst="rect">
            <a:avLst/>
          </a:prstGeom>
        </p:spPr>
      </p:pic>
      <p:sp>
        <p:nvSpPr>
          <p:cNvPr id="11" name="Dikdörtgen 10"/>
          <p:cNvSpPr/>
          <p:nvPr/>
        </p:nvSpPr>
        <p:spPr>
          <a:xfrm>
            <a:off x="1816920" y="1716529"/>
            <a:ext cx="1537600" cy="400110"/>
          </a:xfrm>
          <a:prstGeom prst="rect">
            <a:avLst/>
          </a:prstGeom>
        </p:spPr>
        <p:txBody>
          <a:bodyPr wrap="none">
            <a:spAutoFit/>
          </a:bodyPr>
          <a:lstStyle/>
          <a:p>
            <a:r>
              <a:rPr lang="tr-TR" sz="2000" dirty="0">
                <a:solidFill>
                  <a:srgbClr val="000000"/>
                </a:solidFill>
                <a:latin typeface="-apple-system"/>
              </a:rPr>
              <a:t>07.08.2024 </a:t>
            </a:r>
            <a:endParaRPr lang="tr-TR" sz="2000" dirty="0"/>
          </a:p>
        </p:txBody>
      </p:sp>
    </p:spTree>
    <p:extLst>
      <p:ext uri="{BB962C8B-B14F-4D97-AF65-F5344CB8AC3E}">
        <p14:creationId xmlns:p14="http://schemas.microsoft.com/office/powerpoint/2010/main" val="560431147"/>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video>
              <p:cMediaNode vol="80000">
                <p:cTn id="13" fill="hold" display="0">
                  <p:stCondLst>
                    <p:cond delay="indefinite"/>
                  </p:stCondLst>
                </p:cTn>
                <p:tgtEl>
                  <p:spTgt spid="10"/>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txBox="1">
            <a:spLocks/>
          </p:cNvSpPr>
          <p:nvPr/>
        </p:nvSpPr>
        <p:spPr>
          <a:xfrm>
            <a:off x="1247734" y="270267"/>
            <a:ext cx="10489473" cy="850106"/>
          </a:xfrm>
          <a:prstGeom prst="rect">
            <a:avLst/>
          </a:prstGeom>
        </p:spPr>
        <p:txBody>
          <a:bodyPr>
            <a:normAutofit fontScale="975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tr-TR" sz="3600" b="1" noProof="0" dirty="0" smtClean="0">
                <a:solidFill>
                  <a:srgbClr val="FF0000"/>
                </a:solidFill>
                <a:effectLst>
                  <a:outerShdw blurRad="38100" dist="38100" dir="2700000" algn="tl">
                    <a:srgbClr val="000000">
                      <a:alpha val="43137"/>
                    </a:srgbClr>
                  </a:outerShdw>
                </a:effectLst>
                <a:latin typeface="+mn-lt"/>
                <a:ea typeface="+mj-ea"/>
                <a:cs typeface="+mj-cs"/>
              </a:rPr>
              <a:t>ELEKTRİKLİ ARAÇ YANGINLARI</a:t>
            </a:r>
            <a:endParaRPr kumimoji="0" lang="en-US" sz="36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mn-lt"/>
              <a:ea typeface="+mj-ea"/>
              <a:cs typeface="+mj-cs"/>
            </a:endParaRPr>
          </a:p>
        </p:txBody>
      </p:sp>
      <p:sp>
        <p:nvSpPr>
          <p:cNvPr id="9" name="Dikdörtgen 8"/>
          <p:cNvSpPr/>
          <p:nvPr/>
        </p:nvSpPr>
        <p:spPr>
          <a:xfrm>
            <a:off x="610478" y="1120373"/>
            <a:ext cx="10819522" cy="5016758"/>
          </a:xfrm>
          <a:prstGeom prst="rect">
            <a:avLst/>
          </a:prstGeom>
        </p:spPr>
        <p:txBody>
          <a:bodyPr wrap="square">
            <a:spAutoFit/>
          </a:bodyPr>
          <a:lstStyle/>
          <a:p>
            <a:r>
              <a:rPr lang="tr-TR" sz="2000" b="1" dirty="0"/>
              <a:t>Hidrojen </a:t>
            </a:r>
            <a:r>
              <a:rPr lang="tr-TR" sz="2000" b="1" dirty="0" err="1"/>
              <a:t>Florür</a:t>
            </a:r>
            <a:r>
              <a:rPr lang="tr-TR" sz="2000" b="1" dirty="0"/>
              <a:t> (HF)</a:t>
            </a:r>
            <a:r>
              <a:rPr lang="tr-TR" sz="2000" dirty="0"/>
              <a:t>: Lityum-iyon bataryaların </a:t>
            </a:r>
            <a:r>
              <a:rPr lang="tr-TR" sz="2000" dirty="0" err="1"/>
              <a:t>elektrolyti</a:t>
            </a:r>
            <a:r>
              <a:rPr lang="tr-TR" sz="2000" dirty="0"/>
              <a:t>, yanma sırasında hidrojen </a:t>
            </a:r>
            <a:r>
              <a:rPr lang="tr-TR" sz="2000" dirty="0" err="1"/>
              <a:t>florür</a:t>
            </a:r>
            <a:r>
              <a:rPr lang="tr-TR" sz="2000" dirty="0"/>
              <a:t> gibi çok tehlikeli bir gaz salabilir. Bu gaz, solunum yollarında ve ciltte ciddi hasarlara neden olabilir</a:t>
            </a:r>
            <a:r>
              <a:rPr lang="tr-TR" sz="2000" dirty="0" smtClean="0"/>
              <a:t>.</a:t>
            </a:r>
          </a:p>
          <a:p>
            <a:endParaRPr lang="tr-TR" sz="2000" dirty="0" smtClean="0"/>
          </a:p>
          <a:p>
            <a:r>
              <a:rPr lang="tr-TR" sz="2000" b="1" dirty="0" err="1"/>
              <a:t>Karbonmonoksit</a:t>
            </a:r>
            <a:r>
              <a:rPr lang="tr-TR" sz="2000" b="1" dirty="0"/>
              <a:t> (</a:t>
            </a:r>
            <a:r>
              <a:rPr lang="tr-TR" sz="2000" b="1" dirty="0" err="1"/>
              <a:t>CO</a:t>
            </a:r>
            <a:r>
              <a:rPr lang="tr-TR" sz="2000" b="1" dirty="0"/>
              <a:t>)</a:t>
            </a:r>
            <a:r>
              <a:rPr lang="tr-TR" sz="2000" dirty="0"/>
              <a:t>: Batarya ve araç içindeki organik malzemelerin yanması sonucunda </a:t>
            </a:r>
            <a:r>
              <a:rPr lang="tr-TR" sz="2000" dirty="0" err="1"/>
              <a:t>karbonmonoksit</a:t>
            </a:r>
            <a:r>
              <a:rPr lang="tr-TR" sz="2000" dirty="0"/>
              <a:t> oluşabilir. </a:t>
            </a:r>
            <a:r>
              <a:rPr lang="tr-TR" sz="2000" dirty="0" err="1"/>
              <a:t>Karbonmonoksit</a:t>
            </a:r>
            <a:r>
              <a:rPr lang="tr-TR" sz="2000" dirty="0"/>
              <a:t>, renksiz ve kokusuz bir gaz olup, yüksek miktarlarda solunduğunda hayati tehlike oluşturabilir</a:t>
            </a:r>
            <a:r>
              <a:rPr lang="tr-TR" sz="2000" dirty="0" smtClean="0"/>
              <a:t>.</a:t>
            </a:r>
          </a:p>
          <a:p>
            <a:endParaRPr lang="tr-TR" sz="2000" dirty="0" smtClean="0"/>
          </a:p>
          <a:p>
            <a:r>
              <a:rPr lang="tr-TR" sz="2000" b="1" dirty="0"/>
              <a:t>Hidrojen Siyanür (</a:t>
            </a:r>
            <a:r>
              <a:rPr lang="tr-TR" sz="2000" b="1" dirty="0" err="1"/>
              <a:t>HCN</a:t>
            </a:r>
            <a:r>
              <a:rPr lang="tr-TR" sz="2000" b="1" dirty="0"/>
              <a:t>)</a:t>
            </a:r>
            <a:r>
              <a:rPr lang="tr-TR" sz="2000" dirty="0"/>
              <a:t>: Araçta kullanılan malzemelerin yanması sonucunda, özellikle sentetik plastikler ve kumaşlar </a:t>
            </a:r>
            <a:r>
              <a:rPr lang="tr-TR" sz="2000" dirty="0" err="1"/>
              <a:t>HCN</a:t>
            </a:r>
            <a:r>
              <a:rPr lang="tr-TR" sz="2000" dirty="0"/>
              <a:t> gazı üretebilir. Bu gaz son derece zehirli olup kısa süreli </a:t>
            </a:r>
            <a:r>
              <a:rPr lang="tr-TR" sz="2000" dirty="0" err="1"/>
              <a:t>maruziyet</a:t>
            </a:r>
            <a:r>
              <a:rPr lang="tr-TR" sz="2000" dirty="0"/>
              <a:t> bile ölümcül olabilir</a:t>
            </a:r>
            <a:r>
              <a:rPr lang="tr-TR" sz="2000" dirty="0" smtClean="0"/>
              <a:t>.</a:t>
            </a:r>
          </a:p>
          <a:p>
            <a:endParaRPr lang="tr-TR" sz="2000" dirty="0"/>
          </a:p>
          <a:p>
            <a:r>
              <a:rPr lang="tr-TR" sz="2000" b="1" dirty="0"/>
              <a:t>Fosfor Oksitler</a:t>
            </a:r>
            <a:r>
              <a:rPr lang="tr-TR" sz="2000" dirty="0"/>
              <a:t>: Batarya bileşenlerinin parçalanması sonucunda fosfor oksitler gibi </a:t>
            </a:r>
            <a:r>
              <a:rPr lang="tr-TR" sz="2000" dirty="0" err="1"/>
              <a:t>korozif</a:t>
            </a:r>
            <a:r>
              <a:rPr lang="tr-TR" sz="2000" dirty="0"/>
              <a:t> gazlar ortaya çıkabilir. Bu gazlar solunduğunda akciğer ve solunum yollarına zarar verebilir</a:t>
            </a:r>
            <a:r>
              <a:rPr lang="tr-TR" sz="2000" dirty="0" smtClean="0"/>
              <a:t>.</a:t>
            </a:r>
          </a:p>
          <a:p>
            <a:endParaRPr lang="tr-TR" sz="2000" dirty="0"/>
          </a:p>
          <a:p>
            <a:r>
              <a:rPr lang="tr-TR" sz="2000" b="1" dirty="0"/>
              <a:t>Benzen</a:t>
            </a:r>
            <a:r>
              <a:rPr lang="tr-TR" sz="2000" dirty="0"/>
              <a:t>: Araç içi malzemeler ve batarya bileşenlerinin yanması benzen gibi kanserojen gazların açığa çıkmasına neden olabilir.</a:t>
            </a:r>
          </a:p>
        </p:txBody>
      </p:sp>
    </p:spTree>
    <p:extLst>
      <p:ext uri="{BB962C8B-B14F-4D97-AF65-F5344CB8AC3E}">
        <p14:creationId xmlns:p14="http://schemas.microsoft.com/office/powerpoint/2010/main" val="2531547793"/>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1247734" y="270267"/>
            <a:ext cx="10489473" cy="850106"/>
          </a:xfrm>
          <a:prstGeom prst="rect">
            <a:avLst/>
          </a:prstGeom>
        </p:spPr>
        <p:txBody>
          <a:bodyPr>
            <a:normAutofit fontScale="90000" lnSpcReduction="200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tr-TR" sz="3600" b="1" noProof="0" dirty="0" smtClean="0">
                <a:solidFill>
                  <a:srgbClr val="FF0000"/>
                </a:solidFill>
                <a:effectLst>
                  <a:outerShdw blurRad="38100" dist="38100" dir="2700000" algn="tl">
                    <a:srgbClr val="000000">
                      <a:alpha val="43137"/>
                    </a:srgbClr>
                  </a:outerShdw>
                </a:effectLst>
                <a:latin typeface="+mn-lt"/>
                <a:ea typeface="+mj-ea"/>
                <a:cs typeface="+mj-cs"/>
              </a:rPr>
              <a:t>İŞYERLERİ VE </a:t>
            </a:r>
            <a:r>
              <a:rPr lang="tr-TR" sz="3600" b="1" noProof="0" dirty="0" err="1" smtClean="0">
                <a:solidFill>
                  <a:srgbClr val="FF0000"/>
                </a:solidFill>
                <a:effectLst>
                  <a:outerShdw blurRad="38100" dist="38100" dir="2700000" algn="tl">
                    <a:srgbClr val="000000">
                      <a:alpha val="43137"/>
                    </a:srgbClr>
                  </a:outerShdw>
                </a:effectLst>
                <a:latin typeface="+mn-lt"/>
                <a:ea typeface="+mj-ea"/>
                <a:cs typeface="+mj-cs"/>
              </a:rPr>
              <a:t>AVM’LERDE</a:t>
            </a:r>
            <a:r>
              <a:rPr lang="tr-TR" sz="3600" b="1" noProof="0" dirty="0" smtClean="0">
                <a:solidFill>
                  <a:srgbClr val="FF0000"/>
                </a:solidFill>
                <a:effectLst>
                  <a:outerShdw blurRad="38100" dist="38100" dir="2700000" algn="tl">
                    <a:srgbClr val="000000">
                      <a:alpha val="43137"/>
                    </a:srgbClr>
                  </a:outerShdw>
                </a:effectLst>
                <a:latin typeface="+mn-lt"/>
                <a:ea typeface="+mj-ea"/>
                <a:cs typeface="+mj-cs"/>
              </a:rPr>
              <a:t> </a:t>
            </a:r>
          </a:p>
          <a:p>
            <a:pPr marL="0" marR="0" lvl="0" indent="0" algn="ctr" defTabSz="914400" rtl="0" eaLnBrk="1" fontAlgn="auto" latinLnBrk="0" hangingPunct="1">
              <a:lnSpc>
                <a:spcPct val="90000"/>
              </a:lnSpc>
              <a:spcBef>
                <a:spcPct val="0"/>
              </a:spcBef>
              <a:spcAft>
                <a:spcPts val="0"/>
              </a:spcAft>
              <a:buClrTx/>
              <a:buSzTx/>
              <a:buFontTx/>
              <a:buNone/>
              <a:tabLst/>
              <a:defRPr/>
            </a:pPr>
            <a:r>
              <a:rPr lang="tr-TR" sz="3600" b="1" noProof="0" dirty="0" smtClean="0">
                <a:solidFill>
                  <a:srgbClr val="FF0000"/>
                </a:solidFill>
                <a:effectLst>
                  <a:outerShdw blurRad="38100" dist="38100" dir="2700000" algn="tl">
                    <a:srgbClr val="000000">
                      <a:alpha val="43137"/>
                    </a:srgbClr>
                  </a:outerShdw>
                </a:effectLst>
                <a:latin typeface="+mn-lt"/>
                <a:ea typeface="+mj-ea"/>
                <a:cs typeface="+mj-cs"/>
              </a:rPr>
              <a:t>ELEKTRİKLİ ARAÇ ŞARJ İSTASYONLARI</a:t>
            </a:r>
            <a:endParaRPr kumimoji="0" lang="en-US" sz="36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mn-lt"/>
              <a:ea typeface="+mj-ea"/>
              <a:cs typeface="+mj-cs"/>
            </a:endParaRPr>
          </a:p>
        </p:txBody>
      </p:sp>
      <p:sp>
        <p:nvSpPr>
          <p:cNvPr id="8" name="Dikdörtgen 7"/>
          <p:cNvSpPr/>
          <p:nvPr/>
        </p:nvSpPr>
        <p:spPr>
          <a:xfrm>
            <a:off x="284480" y="4710681"/>
            <a:ext cx="10505440" cy="1200329"/>
          </a:xfrm>
          <a:prstGeom prst="rect">
            <a:avLst/>
          </a:prstGeom>
        </p:spPr>
        <p:txBody>
          <a:bodyPr wrap="square">
            <a:spAutoFit/>
          </a:bodyPr>
          <a:lstStyle/>
          <a:p>
            <a:r>
              <a:rPr lang="tr-TR" sz="2400" dirty="0">
                <a:solidFill>
                  <a:srgbClr val="111111"/>
                </a:solidFill>
                <a:latin typeface="Poppins"/>
              </a:rPr>
              <a:t>lityum iyon pil teknolojisinin hızlı gelişimi sayesinde </a:t>
            </a:r>
            <a:endParaRPr lang="tr-TR" sz="2400" dirty="0" smtClean="0">
              <a:solidFill>
                <a:srgbClr val="111111"/>
              </a:solidFill>
              <a:latin typeface="Poppins"/>
            </a:endParaRPr>
          </a:p>
          <a:p>
            <a:r>
              <a:rPr lang="tr-TR" sz="2400" dirty="0" smtClean="0">
                <a:solidFill>
                  <a:srgbClr val="111111"/>
                </a:solidFill>
                <a:latin typeface="Poppins"/>
              </a:rPr>
              <a:t>son yıllarda </a:t>
            </a:r>
            <a:r>
              <a:rPr lang="tr-TR" sz="2400" dirty="0">
                <a:solidFill>
                  <a:srgbClr val="111111"/>
                </a:solidFill>
                <a:latin typeface="Poppins"/>
              </a:rPr>
              <a:t>dünya genelinde otomobil </a:t>
            </a:r>
            <a:r>
              <a:rPr lang="tr-TR" sz="2400" dirty="0" smtClean="0">
                <a:solidFill>
                  <a:srgbClr val="111111"/>
                </a:solidFill>
                <a:latin typeface="Poppins"/>
              </a:rPr>
              <a:t>sektörünü </a:t>
            </a:r>
          </a:p>
          <a:p>
            <a:r>
              <a:rPr lang="tr-TR" sz="2400" dirty="0">
                <a:solidFill>
                  <a:srgbClr val="111111"/>
                </a:solidFill>
                <a:latin typeface="Poppins"/>
              </a:rPr>
              <a:t>y</a:t>
            </a:r>
            <a:r>
              <a:rPr lang="tr-TR" sz="2400" dirty="0" smtClean="0">
                <a:solidFill>
                  <a:srgbClr val="111111"/>
                </a:solidFill>
                <a:latin typeface="Poppins"/>
              </a:rPr>
              <a:t>önü  hızla bir değişime girdi.</a:t>
            </a:r>
            <a:endParaRPr lang="tr-TR" sz="2400" dirty="0"/>
          </a:p>
        </p:txBody>
      </p:sp>
      <p:pic>
        <p:nvPicPr>
          <p:cNvPr id="10" name="Resim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92720" y="1642392"/>
            <a:ext cx="3566160" cy="4656807"/>
          </a:xfrm>
          <a:prstGeom prst="rect">
            <a:avLst/>
          </a:prstGeom>
        </p:spPr>
      </p:pic>
      <p:pic>
        <p:nvPicPr>
          <p:cNvPr id="11" name="Resim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47115" y="976786"/>
            <a:ext cx="4978526" cy="3733895"/>
          </a:xfrm>
          <a:prstGeom prst="rect">
            <a:avLst/>
          </a:prstGeom>
        </p:spPr>
      </p:pic>
    </p:spTree>
    <p:extLst>
      <p:ext uri="{BB962C8B-B14F-4D97-AF65-F5344CB8AC3E}">
        <p14:creationId xmlns:p14="http://schemas.microsoft.com/office/powerpoint/2010/main" val="1981344134"/>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p:nvPr/>
        </p:nvPicPr>
        <p:blipFill>
          <a:blip r:embed="rId2"/>
          <a:stretch>
            <a:fillRect/>
          </a:stretch>
        </p:blipFill>
        <p:spPr>
          <a:xfrm>
            <a:off x="1798320" y="1081383"/>
            <a:ext cx="8239760" cy="4415177"/>
          </a:xfrm>
          <a:prstGeom prst="rect">
            <a:avLst/>
          </a:prstGeom>
        </p:spPr>
      </p:pic>
      <p:sp>
        <p:nvSpPr>
          <p:cNvPr id="6" name="Title 3"/>
          <p:cNvSpPr txBox="1">
            <a:spLocks/>
          </p:cNvSpPr>
          <p:nvPr/>
        </p:nvSpPr>
        <p:spPr>
          <a:xfrm>
            <a:off x="638134" y="379125"/>
            <a:ext cx="10489473" cy="850106"/>
          </a:xfrm>
          <a:prstGeom prst="rect">
            <a:avLst/>
          </a:prstGeom>
        </p:spPr>
        <p:txBody>
          <a:bodyPr>
            <a:normAutofit fontScale="975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tr-TR" sz="3600" b="1" noProof="0" dirty="0" smtClean="0">
                <a:solidFill>
                  <a:srgbClr val="FF0000"/>
                </a:solidFill>
                <a:effectLst>
                  <a:outerShdw blurRad="38100" dist="38100" dir="2700000" algn="tl">
                    <a:srgbClr val="000000">
                      <a:alpha val="43137"/>
                    </a:srgbClr>
                  </a:outerShdw>
                </a:effectLst>
                <a:latin typeface="+mn-lt"/>
                <a:ea typeface="+mj-ea"/>
                <a:cs typeface="+mj-cs"/>
              </a:rPr>
              <a:t>ENDÜSTRİYEL TESİSLERDE YANGIN GÜVENLİĞİ</a:t>
            </a:r>
            <a:endParaRPr kumimoji="0" lang="en-US" sz="36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mn-lt"/>
              <a:ea typeface="+mj-ea"/>
              <a:cs typeface="+mj-cs"/>
            </a:endParaRPr>
          </a:p>
        </p:txBody>
      </p:sp>
      <p:sp>
        <p:nvSpPr>
          <p:cNvPr id="2" name="Dikdörtgen 1"/>
          <p:cNvSpPr/>
          <p:nvPr/>
        </p:nvSpPr>
        <p:spPr>
          <a:xfrm>
            <a:off x="2806856" y="5632972"/>
            <a:ext cx="6842451" cy="368755"/>
          </a:xfrm>
          <a:prstGeom prst="rect">
            <a:avLst/>
          </a:prstGeom>
        </p:spPr>
        <p:txBody>
          <a:bodyPr wrap="none">
            <a:spAutoFit/>
          </a:bodyPr>
          <a:lstStyle/>
          <a:p>
            <a:pPr algn="ctr">
              <a:lnSpc>
                <a:spcPct val="107000"/>
              </a:lnSpc>
              <a:spcAft>
                <a:spcPts val="800"/>
              </a:spcAft>
            </a:pPr>
            <a:r>
              <a:rPr lang="tr-TR" b="1" dirty="0">
                <a:latin typeface="Times New Roman" panose="02020603050405020304" pitchFamily="18" charset="0"/>
                <a:ea typeface="Times New Roman" panose="02020603050405020304" pitchFamily="18" charset="0"/>
                <a:cs typeface="Times New Roman" panose="02020603050405020304" pitchFamily="18" charset="0"/>
              </a:rPr>
              <a:t>2018-2023 Yılları Endüstriyel Yangın ve Patlama </a:t>
            </a:r>
            <a:r>
              <a:rPr lang="tr-TR" b="1" dirty="0" smtClean="0">
                <a:latin typeface="Times New Roman" panose="02020603050405020304" pitchFamily="18" charset="0"/>
                <a:ea typeface="Times New Roman" panose="02020603050405020304" pitchFamily="18" charset="0"/>
                <a:cs typeface="Times New Roman" panose="02020603050405020304" pitchFamily="18" charset="0"/>
              </a:rPr>
              <a:t>Sayıları ( </a:t>
            </a:r>
            <a:r>
              <a:rPr lang="tr-TR" b="1" dirty="0" err="1" smtClean="0">
                <a:latin typeface="Times New Roman" panose="02020603050405020304" pitchFamily="18" charset="0"/>
                <a:ea typeface="Times New Roman" panose="02020603050405020304" pitchFamily="18" charset="0"/>
                <a:cs typeface="Times New Roman" panose="02020603050405020304" pitchFamily="18" charset="0"/>
              </a:rPr>
              <a:t>KMO</a:t>
            </a:r>
            <a:r>
              <a:rPr lang="tr-TR" b="1" dirty="0" smtClean="0">
                <a:latin typeface="Times New Roman" panose="02020603050405020304" pitchFamily="18" charset="0"/>
                <a:ea typeface="Times New Roman" panose="02020603050405020304" pitchFamily="18" charset="0"/>
                <a:cs typeface="Times New Roman" panose="02020603050405020304" pitchFamily="18" charset="0"/>
              </a:rPr>
              <a:t>) </a:t>
            </a:r>
            <a:endParaRPr lang="tr-TR" sz="14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04599955"/>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1247734" y="270267"/>
            <a:ext cx="10489473" cy="850106"/>
          </a:xfrm>
          <a:prstGeom prst="rect">
            <a:avLst/>
          </a:prstGeom>
        </p:spPr>
        <p:txBody>
          <a:bodyPr>
            <a:normAutofit fontScale="90000" lnSpcReduction="200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tr-TR" sz="3600" b="1" noProof="0" dirty="0" smtClean="0">
                <a:solidFill>
                  <a:srgbClr val="FF0000"/>
                </a:solidFill>
                <a:effectLst>
                  <a:outerShdw blurRad="38100" dist="38100" dir="2700000" algn="tl">
                    <a:srgbClr val="000000">
                      <a:alpha val="43137"/>
                    </a:srgbClr>
                  </a:outerShdw>
                </a:effectLst>
                <a:latin typeface="+mn-lt"/>
                <a:ea typeface="+mj-ea"/>
                <a:cs typeface="+mj-cs"/>
              </a:rPr>
              <a:t>İŞYERLERİ VE </a:t>
            </a:r>
            <a:r>
              <a:rPr lang="tr-TR" sz="3600" b="1" noProof="0" dirty="0" err="1" smtClean="0">
                <a:solidFill>
                  <a:srgbClr val="FF0000"/>
                </a:solidFill>
                <a:effectLst>
                  <a:outerShdw blurRad="38100" dist="38100" dir="2700000" algn="tl">
                    <a:srgbClr val="000000">
                      <a:alpha val="43137"/>
                    </a:srgbClr>
                  </a:outerShdw>
                </a:effectLst>
                <a:latin typeface="+mn-lt"/>
                <a:ea typeface="+mj-ea"/>
                <a:cs typeface="+mj-cs"/>
              </a:rPr>
              <a:t>AVM’LERDE</a:t>
            </a:r>
            <a:r>
              <a:rPr lang="tr-TR" sz="3600" b="1" noProof="0" dirty="0" smtClean="0">
                <a:solidFill>
                  <a:srgbClr val="FF0000"/>
                </a:solidFill>
                <a:effectLst>
                  <a:outerShdw blurRad="38100" dist="38100" dir="2700000" algn="tl">
                    <a:srgbClr val="000000">
                      <a:alpha val="43137"/>
                    </a:srgbClr>
                  </a:outerShdw>
                </a:effectLst>
                <a:latin typeface="+mn-lt"/>
                <a:ea typeface="+mj-ea"/>
                <a:cs typeface="+mj-cs"/>
              </a:rPr>
              <a:t> </a:t>
            </a:r>
          </a:p>
          <a:p>
            <a:pPr marL="0" marR="0" lvl="0" indent="0" algn="ctr" defTabSz="914400" rtl="0" eaLnBrk="1" fontAlgn="auto" latinLnBrk="0" hangingPunct="1">
              <a:lnSpc>
                <a:spcPct val="90000"/>
              </a:lnSpc>
              <a:spcBef>
                <a:spcPct val="0"/>
              </a:spcBef>
              <a:spcAft>
                <a:spcPts val="0"/>
              </a:spcAft>
              <a:buClrTx/>
              <a:buSzTx/>
              <a:buFontTx/>
              <a:buNone/>
              <a:tabLst/>
              <a:defRPr/>
            </a:pPr>
            <a:r>
              <a:rPr lang="tr-TR" sz="3600" b="1" noProof="0" dirty="0" smtClean="0">
                <a:solidFill>
                  <a:srgbClr val="FF0000"/>
                </a:solidFill>
                <a:effectLst>
                  <a:outerShdw blurRad="38100" dist="38100" dir="2700000" algn="tl">
                    <a:srgbClr val="000000">
                      <a:alpha val="43137"/>
                    </a:srgbClr>
                  </a:outerShdw>
                </a:effectLst>
                <a:latin typeface="+mn-lt"/>
                <a:ea typeface="+mj-ea"/>
                <a:cs typeface="+mj-cs"/>
              </a:rPr>
              <a:t>ELEKTRİKLİ ARAÇ ŞARJ İSTASYONLARI</a:t>
            </a:r>
            <a:endParaRPr kumimoji="0" lang="en-US" sz="36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mn-lt"/>
              <a:ea typeface="+mj-ea"/>
              <a:cs typeface="+mj-cs"/>
            </a:endParaRPr>
          </a:p>
        </p:txBody>
      </p:sp>
      <p:pic>
        <p:nvPicPr>
          <p:cNvPr id="2" name="Resim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53048" y="1565053"/>
            <a:ext cx="4921949" cy="3516505"/>
          </a:xfrm>
          <a:prstGeom prst="rect">
            <a:avLst/>
          </a:prstGeom>
        </p:spPr>
      </p:pic>
      <p:pic>
        <p:nvPicPr>
          <p:cNvPr id="3" name="Resim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46837" y="3051211"/>
            <a:ext cx="1243180" cy="2030347"/>
          </a:xfrm>
          <a:prstGeom prst="rect">
            <a:avLst/>
          </a:prstGeom>
        </p:spPr>
      </p:pic>
      <p:sp>
        <p:nvSpPr>
          <p:cNvPr id="4" name="Dikdörtgen 3"/>
          <p:cNvSpPr/>
          <p:nvPr/>
        </p:nvSpPr>
        <p:spPr>
          <a:xfrm>
            <a:off x="379908" y="5081558"/>
            <a:ext cx="6905992" cy="830997"/>
          </a:xfrm>
          <a:prstGeom prst="rect">
            <a:avLst/>
          </a:prstGeom>
        </p:spPr>
        <p:txBody>
          <a:bodyPr wrap="square">
            <a:spAutoFit/>
          </a:bodyPr>
          <a:lstStyle/>
          <a:p>
            <a:r>
              <a:rPr lang="tr-TR" sz="2400" dirty="0">
                <a:solidFill>
                  <a:srgbClr val="032E42"/>
                </a:solidFill>
                <a:latin typeface="+mn-lt"/>
              </a:rPr>
              <a:t>Taşınabilir Lityum-İyon Batarya (Pil, Akü) Yangın Söndürücüsü (</a:t>
            </a:r>
            <a:r>
              <a:rPr lang="tr-TR" sz="2400" dirty="0" err="1">
                <a:solidFill>
                  <a:srgbClr val="032E42"/>
                </a:solidFill>
                <a:latin typeface="+mn-lt"/>
              </a:rPr>
              <a:t>Aqueous</a:t>
            </a:r>
            <a:r>
              <a:rPr lang="tr-TR" sz="2400" dirty="0">
                <a:solidFill>
                  <a:srgbClr val="032E42"/>
                </a:solidFill>
                <a:latin typeface="+mn-lt"/>
              </a:rPr>
              <a:t> </a:t>
            </a:r>
            <a:r>
              <a:rPr lang="tr-TR" sz="2400" dirty="0" err="1">
                <a:solidFill>
                  <a:srgbClr val="032E42"/>
                </a:solidFill>
                <a:latin typeface="+mn-lt"/>
              </a:rPr>
              <a:t>Vermiculite</a:t>
            </a:r>
            <a:r>
              <a:rPr lang="tr-TR" sz="2400" dirty="0">
                <a:solidFill>
                  <a:srgbClr val="032E42"/>
                </a:solidFill>
                <a:latin typeface="+mn-lt"/>
              </a:rPr>
              <a:t> </a:t>
            </a:r>
            <a:r>
              <a:rPr lang="tr-TR" sz="2400" dirty="0" err="1">
                <a:solidFill>
                  <a:srgbClr val="032E42"/>
                </a:solidFill>
                <a:latin typeface="+mn-lt"/>
              </a:rPr>
              <a:t>Dispersion</a:t>
            </a:r>
            <a:r>
              <a:rPr lang="tr-TR" sz="2400" dirty="0">
                <a:solidFill>
                  <a:srgbClr val="032E42"/>
                </a:solidFill>
                <a:latin typeface="+mn-lt"/>
              </a:rPr>
              <a:t>)</a:t>
            </a:r>
            <a:endParaRPr lang="tr-TR" sz="2400" i="0" dirty="0">
              <a:solidFill>
                <a:srgbClr val="032E42"/>
              </a:solidFill>
              <a:effectLst/>
              <a:latin typeface="+mn-lt"/>
            </a:endParaRPr>
          </a:p>
        </p:txBody>
      </p:sp>
      <p:pic>
        <p:nvPicPr>
          <p:cNvPr id="9" name="Resim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79699" y="1120373"/>
            <a:ext cx="825542" cy="1651085"/>
          </a:xfrm>
          <a:prstGeom prst="rect">
            <a:avLst/>
          </a:prstGeom>
        </p:spPr>
      </p:pic>
      <p:pic>
        <p:nvPicPr>
          <p:cNvPr id="11" name="Resim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09943" y="1516958"/>
            <a:ext cx="4390723" cy="3984925"/>
          </a:xfrm>
          <a:prstGeom prst="rect">
            <a:avLst/>
          </a:prstGeom>
        </p:spPr>
      </p:pic>
      <p:sp>
        <p:nvSpPr>
          <p:cNvPr id="12" name="Metin kutusu 11"/>
          <p:cNvSpPr txBox="1"/>
          <p:nvPr/>
        </p:nvSpPr>
        <p:spPr>
          <a:xfrm>
            <a:off x="7409943" y="5536042"/>
            <a:ext cx="4218881" cy="461665"/>
          </a:xfrm>
          <a:prstGeom prst="rect">
            <a:avLst/>
          </a:prstGeom>
          <a:noFill/>
        </p:spPr>
        <p:txBody>
          <a:bodyPr wrap="square" rtlCol="0">
            <a:spAutoFit/>
          </a:bodyPr>
          <a:lstStyle/>
          <a:p>
            <a:r>
              <a:rPr lang="tr-TR" sz="2400" dirty="0" smtClean="0"/>
              <a:t>Elektrikli araç yangın battaniyesi</a:t>
            </a:r>
            <a:endParaRPr lang="tr-TR" sz="2400" dirty="0"/>
          </a:p>
        </p:txBody>
      </p:sp>
    </p:spTree>
    <p:extLst>
      <p:ext uri="{BB962C8B-B14F-4D97-AF65-F5344CB8AC3E}">
        <p14:creationId xmlns:p14="http://schemas.microsoft.com/office/powerpoint/2010/main" val="2221150011"/>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424599" y="327480"/>
            <a:ext cx="10489473" cy="850106"/>
          </a:xfrm>
          <a:prstGeom prst="rect">
            <a:avLst/>
          </a:prstGeom>
        </p:spPr>
        <p:txBody>
          <a:bodyPr>
            <a:normAutofit fontScale="90000" lnSpcReduction="200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tr-TR" sz="3600" b="1" noProof="0" dirty="0" smtClean="0">
                <a:solidFill>
                  <a:srgbClr val="FF0000"/>
                </a:solidFill>
                <a:effectLst>
                  <a:outerShdw blurRad="38100" dist="38100" dir="2700000" algn="tl">
                    <a:srgbClr val="000000">
                      <a:alpha val="43137"/>
                    </a:srgbClr>
                  </a:outerShdw>
                </a:effectLst>
                <a:latin typeface="+mn-lt"/>
                <a:ea typeface="+mj-ea"/>
                <a:cs typeface="+mj-cs"/>
              </a:rPr>
              <a:t>ELEKTRİKLİ ARAÇ KAZALARI VE YANGINLARINDA</a:t>
            </a:r>
          </a:p>
          <a:p>
            <a:pPr marL="0" marR="0" lvl="0" indent="0" algn="ctr" defTabSz="914400" rtl="0" eaLnBrk="1" fontAlgn="auto" latinLnBrk="0" hangingPunct="1">
              <a:lnSpc>
                <a:spcPct val="90000"/>
              </a:lnSpc>
              <a:spcBef>
                <a:spcPct val="0"/>
              </a:spcBef>
              <a:spcAft>
                <a:spcPts val="0"/>
              </a:spcAft>
              <a:buClrTx/>
              <a:buSzTx/>
              <a:buFontTx/>
              <a:buNone/>
              <a:tabLst/>
              <a:defRPr/>
            </a:pPr>
            <a:r>
              <a:rPr lang="tr-TR" sz="3600" b="1" dirty="0" smtClean="0">
                <a:solidFill>
                  <a:srgbClr val="FF0000"/>
                </a:solidFill>
                <a:effectLst>
                  <a:outerShdw blurRad="38100" dist="38100" dir="2700000" algn="tl">
                    <a:srgbClr val="000000">
                      <a:alpha val="43137"/>
                    </a:srgbClr>
                  </a:outerShdw>
                </a:effectLst>
                <a:latin typeface="+mn-lt"/>
                <a:ea typeface="+mj-ea"/>
                <a:cs typeface="+mj-cs"/>
              </a:rPr>
              <a:t>NE TÜR ÇEKİCİLER İLE ARAÇLAR ÇEKİLMELİ</a:t>
            </a:r>
            <a:r>
              <a:rPr lang="tr-TR" sz="3600" b="1" noProof="0" dirty="0" smtClean="0">
                <a:solidFill>
                  <a:srgbClr val="FF0000"/>
                </a:solidFill>
                <a:effectLst>
                  <a:outerShdw blurRad="38100" dist="38100" dir="2700000" algn="tl">
                    <a:srgbClr val="000000">
                      <a:alpha val="43137"/>
                    </a:srgbClr>
                  </a:outerShdw>
                </a:effectLst>
                <a:latin typeface="+mn-lt"/>
                <a:ea typeface="+mj-ea"/>
                <a:cs typeface="+mj-cs"/>
              </a:rPr>
              <a:t> </a:t>
            </a:r>
            <a:endParaRPr kumimoji="0" lang="en-US" sz="36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mn-lt"/>
              <a:ea typeface="+mj-ea"/>
              <a:cs typeface="+mj-cs"/>
            </a:endParaRPr>
          </a:p>
        </p:txBody>
      </p:sp>
      <p:pic>
        <p:nvPicPr>
          <p:cNvPr id="6" name="Resim 5"/>
          <p:cNvPicPr>
            <a:picLocks noChangeAspect="1"/>
          </p:cNvPicPr>
          <p:nvPr/>
        </p:nvPicPr>
        <p:blipFill>
          <a:blip r:embed="rId2"/>
          <a:stretch>
            <a:fillRect/>
          </a:stretch>
        </p:blipFill>
        <p:spPr>
          <a:xfrm>
            <a:off x="5862319" y="1161226"/>
            <a:ext cx="4894017" cy="2969622"/>
          </a:xfrm>
          <a:prstGeom prst="rect">
            <a:avLst/>
          </a:prstGeom>
        </p:spPr>
      </p:pic>
      <p:pic>
        <p:nvPicPr>
          <p:cNvPr id="1026" name="Picture 2" descr="https://brandogsikring.dk/files/Billeder/Brandsluknings-container-fra-siden.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3119" y="1177586"/>
            <a:ext cx="4836217" cy="2936903"/>
          </a:xfrm>
          <a:prstGeom prst="rect">
            <a:avLst/>
          </a:prstGeom>
          <a:noFill/>
          <a:extLst>
            <a:ext uri="{909E8E84-426E-40DD-AFC4-6F175D3DCCD1}">
              <a14:hiddenFill xmlns:a14="http://schemas.microsoft.com/office/drawing/2010/main">
                <a:solidFill>
                  <a:srgbClr val="FFFFFF"/>
                </a:solidFill>
              </a14:hiddenFill>
            </a:ext>
          </a:extLst>
        </p:spPr>
      </p:pic>
      <p:sp>
        <p:nvSpPr>
          <p:cNvPr id="7" name="Dikdörtgen 6"/>
          <p:cNvSpPr/>
          <p:nvPr/>
        </p:nvSpPr>
        <p:spPr>
          <a:xfrm>
            <a:off x="222818" y="4097191"/>
            <a:ext cx="11569065" cy="923330"/>
          </a:xfrm>
          <a:prstGeom prst="rect">
            <a:avLst/>
          </a:prstGeom>
        </p:spPr>
        <p:txBody>
          <a:bodyPr wrap="square">
            <a:spAutoFit/>
          </a:bodyPr>
          <a:lstStyle/>
          <a:p>
            <a:pPr algn="just"/>
            <a:r>
              <a:rPr lang="tr-TR" dirty="0"/>
              <a:t>Lityum-iyon pildeki bireysel hücreler, bir trafik kazası durumunda veya araçta yangın çıkarsa hasar görebilir</a:t>
            </a:r>
            <a:r>
              <a:rPr lang="tr-TR" dirty="0" smtClean="0"/>
              <a:t>. Lityum-iyon </a:t>
            </a:r>
            <a:r>
              <a:rPr lang="tr-TR" dirty="0"/>
              <a:t>pillerdeki kimyasal yangın, çok hızlı bir şekilde alevlerin fırlaması ve zararlı yanıcı gazların yayılmasıyla ortaya çıkabilir. Bir kazadan saatler sonra bile ısı gelişebilir ve </a:t>
            </a:r>
            <a:r>
              <a:rPr lang="tr-TR" dirty="0" smtClean="0"/>
              <a:t>yangın çıkabilir.</a:t>
            </a:r>
            <a:endParaRPr lang="tr-TR" dirty="0"/>
          </a:p>
        </p:txBody>
      </p:sp>
      <p:sp>
        <p:nvSpPr>
          <p:cNvPr id="8" name="Dikdörtgen 7"/>
          <p:cNvSpPr/>
          <p:nvPr/>
        </p:nvSpPr>
        <p:spPr>
          <a:xfrm>
            <a:off x="310382" y="5020521"/>
            <a:ext cx="11678418" cy="923330"/>
          </a:xfrm>
          <a:prstGeom prst="rect">
            <a:avLst/>
          </a:prstGeom>
        </p:spPr>
        <p:txBody>
          <a:bodyPr wrap="square">
            <a:spAutoFit/>
          </a:bodyPr>
          <a:lstStyle/>
          <a:p>
            <a:r>
              <a:rPr lang="tr-TR" dirty="0"/>
              <a:t>Konteynerin zemininde ve duvarlarında bulunan </a:t>
            </a:r>
            <a:r>
              <a:rPr lang="tr-TR" dirty="0" err="1"/>
              <a:t>nozullar</a:t>
            </a:r>
            <a:r>
              <a:rPr lang="tr-TR" dirty="0"/>
              <a:t> hem alevleri söndürmek hem de genellikle aracın altında bulunan bataryayı soğutmak için kullanılabilir, böylece ısının gelişmesi engellenmiş olur. </a:t>
            </a:r>
            <a:r>
              <a:rPr lang="tr-TR" dirty="0" err="1"/>
              <a:t>Nozullara</a:t>
            </a:r>
            <a:r>
              <a:rPr lang="tr-TR" dirty="0"/>
              <a:t> su veren sistem, suyun bir devre etrafında dolaşmasını sağlar.</a:t>
            </a:r>
          </a:p>
        </p:txBody>
      </p:sp>
    </p:spTree>
    <p:extLst>
      <p:ext uri="{BB962C8B-B14F-4D97-AF65-F5344CB8AC3E}">
        <p14:creationId xmlns:p14="http://schemas.microsoft.com/office/powerpoint/2010/main" val="4161761101"/>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638134" y="379125"/>
            <a:ext cx="10489473" cy="850106"/>
          </a:xfrm>
          <a:prstGeom prst="rect">
            <a:avLst/>
          </a:prstGeom>
        </p:spPr>
        <p:txBody>
          <a:bodyPr>
            <a:normAutofit fontScale="975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tr-TR" sz="3600" b="1" noProof="0" dirty="0" smtClean="0">
                <a:solidFill>
                  <a:srgbClr val="FF0000"/>
                </a:solidFill>
                <a:effectLst>
                  <a:outerShdw blurRad="38100" dist="38100" dir="2700000" algn="tl">
                    <a:srgbClr val="000000">
                      <a:alpha val="43137"/>
                    </a:srgbClr>
                  </a:outerShdw>
                </a:effectLst>
                <a:latin typeface="+mn-lt"/>
                <a:ea typeface="+mj-ea"/>
                <a:cs typeface="+mj-cs"/>
              </a:rPr>
              <a:t>İŞYERLERİNDE YANGIN GÜVENLİĞİ </a:t>
            </a:r>
            <a:endParaRPr kumimoji="0" lang="en-US" sz="36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mn-lt"/>
              <a:ea typeface="+mj-ea"/>
              <a:cs typeface="+mj-cs"/>
            </a:endParaRPr>
          </a:p>
        </p:txBody>
      </p:sp>
      <p:sp>
        <p:nvSpPr>
          <p:cNvPr id="2" name="Dikdörtgen 1"/>
          <p:cNvSpPr/>
          <p:nvPr/>
        </p:nvSpPr>
        <p:spPr>
          <a:xfrm>
            <a:off x="142240" y="1505027"/>
            <a:ext cx="6096000" cy="3375219"/>
          </a:xfrm>
          <a:prstGeom prst="rect">
            <a:avLst/>
          </a:prstGeom>
        </p:spPr>
        <p:txBody>
          <a:bodyPr>
            <a:spAutoFit/>
          </a:bodyPr>
          <a:lstStyle/>
          <a:p>
            <a:pPr marL="342900" lvl="0" indent="-342900">
              <a:lnSpc>
                <a:spcPct val="107000"/>
              </a:lnSpc>
              <a:spcAft>
                <a:spcPts val="800"/>
              </a:spcAft>
              <a:tabLst>
                <a:tab pos="457200" algn="l"/>
              </a:tabLst>
            </a:pPr>
            <a:r>
              <a:rPr lang="tr-TR" b="1" dirty="0">
                <a:latin typeface="Times New Roman" panose="02020603050405020304" pitchFamily="18" charset="0"/>
                <a:ea typeface="Times New Roman" panose="02020603050405020304" pitchFamily="18" charset="0"/>
                <a:cs typeface="Times New Roman" panose="02020603050405020304" pitchFamily="18" charset="0"/>
              </a:rPr>
              <a:t>01  Ağustos 2024 – Avcılar Mobilya Fabrika Yangını</a:t>
            </a:r>
            <a:endParaRPr lang="tr-TR" sz="1600" dirty="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b="1" dirty="0">
                <a:latin typeface="Times New Roman" panose="02020603050405020304" pitchFamily="18" charset="0"/>
                <a:ea typeface="Times New Roman" panose="02020603050405020304" pitchFamily="18" charset="0"/>
                <a:cs typeface="Times New Roman" panose="02020603050405020304" pitchFamily="18" charset="0"/>
              </a:rPr>
              <a:t>Tarih:</a:t>
            </a:r>
            <a:r>
              <a:rPr lang="tr-TR" dirty="0">
                <a:latin typeface="Times New Roman" panose="02020603050405020304" pitchFamily="18" charset="0"/>
                <a:ea typeface="Times New Roman" panose="02020603050405020304" pitchFamily="18" charset="0"/>
                <a:cs typeface="Times New Roman" panose="02020603050405020304" pitchFamily="18" charset="0"/>
              </a:rPr>
              <a:t> Ağustos 2024</a:t>
            </a:r>
            <a:endParaRPr lang="tr-TR" sz="1600" dirty="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b="1" dirty="0">
                <a:latin typeface="Times New Roman" panose="02020603050405020304" pitchFamily="18" charset="0"/>
                <a:ea typeface="Times New Roman" panose="02020603050405020304" pitchFamily="18" charset="0"/>
                <a:cs typeface="Times New Roman" panose="02020603050405020304" pitchFamily="18" charset="0"/>
              </a:rPr>
              <a:t>Sebep:</a:t>
            </a:r>
            <a:r>
              <a:rPr lang="tr-TR" dirty="0">
                <a:latin typeface="Times New Roman" panose="02020603050405020304" pitchFamily="18" charset="0"/>
                <a:ea typeface="Times New Roman" panose="02020603050405020304" pitchFamily="18" charset="0"/>
                <a:cs typeface="Times New Roman" panose="02020603050405020304" pitchFamily="18" charset="0"/>
              </a:rPr>
              <a:t> Araçtan çıkan elektrik arızası.</a:t>
            </a:r>
            <a:endParaRPr lang="tr-TR" sz="1600" dirty="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b="1" dirty="0">
                <a:latin typeface="Times New Roman" panose="02020603050405020304" pitchFamily="18" charset="0"/>
                <a:ea typeface="Times New Roman" panose="02020603050405020304" pitchFamily="18" charset="0"/>
                <a:cs typeface="Times New Roman" panose="02020603050405020304" pitchFamily="18" charset="0"/>
              </a:rPr>
              <a:t>Büyüklük:</a:t>
            </a:r>
            <a:r>
              <a:rPr lang="tr-TR" dirty="0">
                <a:latin typeface="Times New Roman" panose="02020603050405020304" pitchFamily="18" charset="0"/>
                <a:ea typeface="Times New Roman" panose="02020603050405020304" pitchFamily="18" charset="0"/>
                <a:cs typeface="Times New Roman" panose="02020603050405020304" pitchFamily="18" charset="0"/>
              </a:rPr>
              <a:t> </a:t>
            </a:r>
            <a:r>
              <a:rPr lang="tr-TR" sz="3600" b="1" spc="20" dirty="0">
                <a:solidFill>
                  <a:srgbClr val="000000"/>
                </a:solidFill>
                <a:latin typeface="elza"/>
                <a:ea typeface="Calibri" panose="020F0502020204030204" pitchFamily="34" charset="0"/>
                <a:cs typeface="Times New Roman" panose="02020603050405020304" pitchFamily="18" charset="0"/>
              </a:rPr>
              <a:t> </a:t>
            </a:r>
            <a:r>
              <a:rPr lang="tr-TR" spc="2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7 dönüm alanda kurulu 3 katlı fabrika</a:t>
            </a:r>
            <a:r>
              <a:rPr lang="tr-TR" sz="3600" b="1" spc="20" dirty="0">
                <a:solidFill>
                  <a:srgbClr val="000000"/>
                </a:solidFill>
                <a:latin typeface="elza"/>
                <a:ea typeface="Calibri" panose="020F0502020204030204" pitchFamily="34" charset="0"/>
                <a:cs typeface="Times New Roman" panose="02020603050405020304" pitchFamily="18" charset="0"/>
              </a:rPr>
              <a:t> </a:t>
            </a:r>
            <a:r>
              <a:rPr lang="tr-TR" dirty="0">
                <a:latin typeface="Times New Roman" panose="02020603050405020304" pitchFamily="18" charset="0"/>
                <a:ea typeface="Times New Roman" panose="02020603050405020304" pitchFamily="18" charset="0"/>
                <a:cs typeface="Times New Roman" panose="02020603050405020304" pitchFamily="18" charset="0"/>
              </a:rPr>
              <a:t>Otoparkın büyük bir kısmı hasar gördü, birçok araç yandı.</a:t>
            </a:r>
            <a:endParaRPr lang="tr-TR" sz="1600" dirty="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b="1" dirty="0">
                <a:latin typeface="Times New Roman" panose="02020603050405020304" pitchFamily="18" charset="0"/>
                <a:ea typeface="Times New Roman" panose="02020603050405020304" pitchFamily="18" charset="0"/>
                <a:cs typeface="Times New Roman" panose="02020603050405020304" pitchFamily="18" charset="0"/>
              </a:rPr>
              <a:t>Maddi Kayıp:</a:t>
            </a:r>
            <a:r>
              <a:rPr lang="tr-TR" dirty="0">
                <a:latin typeface="Times New Roman" panose="02020603050405020304" pitchFamily="18" charset="0"/>
                <a:ea typeface="Times New Roman" panose="02020603050405020304" pitchFamily="18" charset="0"/>
                <a:cs typeface="Times New Roman" panose="02020603050405020304" pitchFamily="18" charset="0"/>
              </a:rPr>
              <a:t> Maddi zarar büyük, can kaybı yok.</a:t>
            </a:r>
            <a:endParaRPr lang="tr-TR" sz="1600" dirty="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b="1" dirty="0">
                <a:latin typeface="Times New Roman" panose="02020603050405020304" pitchFamily="18" charset="0"/>
                <a:ea typeface="Times New Roman" panose="02020603050405020304" pitchFamily="18" charset="0"/>
                <a:cs typeface="Times New Roman" panose="02020603050405020304" pitchFamily="18" charset="0"/>
              </a:rPr>
              <a:t>Sektör:</a:t>
            </a:r>
            <a:r>
              <a:rPr lang="tr-TR" dirty="0">
                <a:latin typeface="Times New Roman" panose="02020603050405020304" pitchFamily="18" charset="0"/>
                <a:ea typeface="Times New Roman" panose="02020603050405020304" pitchFamily="18" charset="0"/>
                <a:cs typeface="Times New Roman" panose="02020603050405020304" pitchFamily="18" charset="0"/>
              </a:rPr>
              <a:t> Otopark.</a:t>
            </a:r>
            <a:endParaRPr lang="tr-TR" sz="1600" dirty="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b="1" dirty="0">
                <a:latin typeface="Times New Roman" panose="02020603050405020304" pitchFamily="18" charset="0"/>
                <a:ea typeface="Times New Roman" panose="02020603050405020304" pitchFamily="18" charset="0"/>
                <a:cs typeface="Times New Roman" panose="02020603050405020304" pitchFamily="18" charset="0"/>
              </a:rPr>
              <a:t>Şehir:</a:t>
            </a:r>
            <a:r>
              <a:rPr lang="tr-TR" dirty="0">
                <a:latin typeface="Times New Roman" panose="02020603050405020304" pitchFamily="18" charset="0"/>
                <a:ea typeface="Times New Roman" panose="02020603050405020304" pitchFamily="18" charset="0"/>
                <a:cs typeface="Times New Roman" panose="02020603050405020304" pitchFamily="18" charset="0"/>
              </a:rPr>
              <a:t> İstanbul (Avcılar).</a:t>
            </a:r>
            <a:endParaRPr lang="tr-TR" sz="1600" dirty="0">
              <a:ea typeface="Calibri" panose="020F0502020204030204" pitchFamily="34" charset="0"/>
              <a:cs typeface="Times New Roman" panose="02020603050405020304" pitchFamily="18" charset="0"/>
            </a:endParaRPr>
          </a:p>
        </p:txBody>
      </p:sp>
      <p:pic>
        <p:nvPicPr>
          <p:cNvPr id="6" name="Resim 5"/>
          <p:cNvPicPr/>
          <p:nvPr/>
        </p:nvPicPr>
        <p:blipFill>
          <a:blip r:embed="rId2" cstate="email">
            <a:extLst>
              <a:ext uri="{28A0092B-C50C-407E-A947-70E740481C1C}">
                <a14:useLocalDpi xmlns:a14="http://schemas.microsoft.com/office/drawing/2010/main"/>
              </a:ext>
            </a:extLst>
          </a:blip>
          <a:stretch>
            <a:fillRect/>
          </a:stretch>
        </p:blipFill>
        <p:spPr>
          <a:xfrm>
            <a:off x="6238240" y="1505027"/>
            <a:ext cx="5645150" cy="4121150"/>
          </a:xfrm>
          <a:prstGeom prst="rect">
            <a:avLst/>
          </a:prstGeom>
        </p:spPr>
      </p:pic>
    </p:spTree>
    <p:extLst>
      <p:ext uri="{BB962C8B-B14F-4D97-AF65-F5344CB8AC3E}">
        <p14:creationId xmlns:p14="http://schemas.microsoft.com/office/powerpoint/2010/main" val="3675924571"/>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638134" y="379125"/>
            <a:ext cx="10489473" cy="850106"/>
          </a:xfrm>
          <a:prstGeom prst="rect">
            <a:avLst/>
          </a:prstGeom>
        </p:spPr>
        <p:txBody>
          <a:bodyPr>
            <a:normAutofit fontScale="975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tr-TR" sz="3600" b="1" noProof="0" dirty="0" smtClean="0">
                <a:solidFill>
                  <a:srgbClr val="FF0000"/>
                </a:solidFill>
                <a:effectLst>
                  <a:outerShdw blurRad="38100" dist="38100" dir="2700000" algn="tl">
                    <a:srgbClr val="000000">
                      <a:alpha val="43137"/>
                    </a:srgbClr>
                  </a:outerShdw>
                </a:effectLst>
                <a:latin typeface="+mn-lt"/>
                <a:ea typeface="+mj-ea"/>
                <a:cs typeface="+mj-cs"/>
              </a:rPr>
              <a:t>İŞYERLERİNDE YANGIN GÜVENLİĞİ </a:t>
            </a:r>
            <a:endParaRPr kumimoji="0" lang="en-US" sz="36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mn-lt"/>
              <a:ea typeface="+mj-ea"/>
              <a:cs typeface="+mj-cs"/>
            </a:endParaRPr>
          </a:p>
        </p:txBody>
      </p:sp>
      <p:sp>
        <p:nvSpPr>
          <p:cNvPr id="2" name="Dikdörtgen 1"/>
          <p:cNvSpPr/>
          <p:nvPr/>
        </p:nvSpPr>
        <p:spPr>
          <a:xfrm>
            <a:off x="365760" y="1505027"/>
            <a:ext cx="6096000" cy="3078792"/>
          </a:xfrm>
          <a:prstGeom prst="rect">
            <a:avLst/>
          </a:prstGeom>
        </p:spPr>
        <p:txBody>
          <a:bodyPr>
            <a:spAutoFit/>
          </a:bodyPr>
          <a:lstStyle/>
          <a:p>
            <a:pPr marL="342900" lvl="0" indent="-342900">
              <a:lnSpc>
                <a:spcPct val="107000"/>
              </a:lnSpc>
              <a:spcAft>
                <a:spcPts val="800"/>
              </a:spcAft>
            </a:pPr>
            <a:r>
              <a:rPr lang="tr-TR" b="1" dirty="0">
                <a:latin typeface="Times New Roman" panose="02020603050405020304" pitchFamily="18" charset="0"/>
                <a:ea typeface="Times New Roman" panose="02020603050405020304" pitchFamily="18" charset="0"/>
                <a:cs typeface="Times New Roman" panose="02020603050405020304" pitchFamily="18" charset="0"/>
              </a:rPr>
              <a:t>15 Eylül 2024 - Sakarya Oba Makarna Fabrikası Patlaması</a:t>
            </a:r>
            <a:endParaRPr lang="tr-TR" sz="1600" dirty="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b="1" dirty="0">
                <a:latin typeface="Times New Roman" panose="02020603050405020304" pitchFamily="18" charset="0"/>
                <a:ea typeface="Times New Roman" panose="02020603050405020304" pitchFamily="18" charset="0"/>
                <a:cs typeface="Times New Roman" panose="02020603050405020304" pitchFamily="18" charset="0"/>
              </a:rPr>
              <a:t>Tarih:</a:t>
            </a:r>
            <a:r>
              <a:rPr lang="tr-TR" dirty="0">
                <a:latin typeface="Times New Roman" panose="02020603050405020304" pitchFamily="18" charset="0"/>
                <a:ea typeface="Times New Roman" panose="02020603050405020304" pitchFamily="18" charset="0"/>
                <a:cs typeface="Times New Roman" panose="02020603050405020304" pitchFamily="18" charset="0"/>
              </a:rPr>
              <a:t> 15 Eylül 2024</a:t>
            </a:r>
            <a:endParaRPr lang="tr-TR" sz="1600" dirty="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b="1" dirty="0">
                <a:latin typeface="Times New Roman" panose="02020603050405020304" pitchFamily="18" charset="0"/>
                <a:ea typeface="Times New Roman" panose="02020603050405020304" pitchFamily="18" charset="0"/>
                <a:cs typeface="Times New Roman" panose="02020603050405020304" pitchFamily="18" charset="0"/>
              </a:rPr>
              <a:t>Sebep:</a:t>
            </a:r>
            <a:r>
              <a:rPr lang="tr-TR" dirty="0">
                <a:latin typeface="Times New Roman" panose="02020603050405020304" pitchFamily="18" charset="0"/>
                <a:ea typeface="Times New Roman" panose="02020603050405020304" pitchFamily="18" charset="0"/>
                <a:cs typeface="Times New Roman" panose="02020603050405020304" pitchFamily="18" charset="0"/>
              </a:rPr>
              <a:t> Yem silolarındaki patlama.</a:t>
            </a:r>
            <a:endParaRPr lang="tr-TR" sz="1600" dirty="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b="1" dirty="0">
                <a:latin typeface="Times New Roman" panose="02020603050405020304" pitchFamily="18" charset="0"/>
                <a:ea typeface="Times New Roman" panose="02020603050405020304" pitchFamily="18" charset="0"/>
                <a:cs typeface="Times New Roman" panose="02020603050405020304" pitchFamily="18" charset="0"/>
              </a:rPr>
              <a:t>Büyüklük:</a:t>
            </a:r>
            <a:r>
              <a:rPr lang="tr-TR" dirty="0">
                <a:latin typeface="Times New Roman" panose="02020603050405020304" pitchFamily="18" charset="0"/>
                <a:ea typeface="Times New Roman" panose="02020603050405020304" pitchFamily="18" charset="0"/>
                <a:cs typeface="Times New Roman" panose="02020603050405020304" pitchFamily="18" charset="0"/>
              </a:rPr>
              <a:t> Patlamadan sonra geniş çapta yangın çıktı.</a:t>
            </a:r>
            <a:endParaRPr lang="tr-TR" sz="1600" dirty="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b="1" dirty="0">
                <a:latin typeface="Times New Roman" panose="02020603050405020304" pitchFamily="18" charset="0"/>
                <a:ea typeface="Times New Roman" panose="02020603050405020304" pitchFamily="18" charset="0"/>
                <a:cs typeface="Times New Roman" panose="02020603050405020304" pitchFamily="18" charset="0"/>
              </a:rPr>
              <a:t>Maddi Kayıp:</a:t>
            </a:r>
            <a:r>
              <a:rPr lang="tr-TR" dirty="0">
                <a:latin typeface="Times New Roman" panose="02020603050405020304" pitchFamily="18" charset="0"/>
                <a:ea typeface="Times New Roman" panose="02020603050405020304" pitchFamily="18" charset="0"/>
                <a:cs typeface="Times New Roman" panose="02020603050405020304" pitchFamily="18" charset="0"/>
              </a:rPr>
              <a:t> 1 kişi hayatını kaybetti, 30 kişi yaralandı, fabrikanın büyük kısmı hasar gördü.</a:t>
            </a:r>
            <a:endParaRPr lang="tr-TR" sz="1600" dirty="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b="1" dirty="0">
                <a:latin typeface="Times New Roman" panose="02020603050405020304" pitchFamily="18" charset="0"/>
                <a:ea typeface="Times New Roman" panose="02020603050405020304" pitchFamily="18" charset="0"/>
                <a:cs typeface="Times New Roman" panose="02020603050405020304" pitchFamily="18" charset="0"/>
              </a:rPr>
              <a:t>Sektör:</a:t>
            </a:r>
            <a:r>
              <a:rPr lang="tr-TR" dirty="0">
                <a:latin typeface="Times New Roman" panose="02020603050405020304" pitchFamily="18" charset="0"/>
                <a:ea typeface="Times New Roman" panose="02020603050405020304" pitchFamily="18" charset="0"/>
                <a:cs typeface="Times New Roman" panose="02020603050405020304" pitchFamily="18" charset="0"/>
              </a:rPr>
              <a:t> Gıda (Makarna üretimi).</a:t>
            </a:r>
            <a:endParaRPr lang="tr-TR" sz="1600" dirty="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b="1" dirty="0">
                <a:latin typeface="Times New Roman" panose="02020603050405020304" pitchFamily="18" charset="0"/>
                <a:ea typeface="Times New Roman" panose="02020603050405020304" pitchFamily="18" charset="0"/>
                <a:cs typeface="Times New Roman" panose="02020603050405020304" pitchFamily="18" charset="0"/>
              </a:rPr>
              <a:t>Şehir:</a:t>
            </a:r>
            <a:r>
              <a:rPr lang="tr-TR" dirty="0">
                <a:latin typeface="Times New Roman" panose="02020603050405020304" pitchFamily="18" charset="0"/>
                <a:ea typeface="Times New Roman" panose="02020603050405020304" pitchFamily="18" charset="0"/>
                <a:cs typeface="Times New Roman" panose="02020603050405020304" pitchFamily="18" charset="0"/>
              </a:rPr>
              <a:t> Sakarya (Hendek).</a:t>
            </a:r>
            <a:endParaRPr lang="tr-TR" sz="1600" dirty="0">
              <a:ea typeface="Calibri" panose="020F0502020204030204" pitchFamily="34" charset="0"/>
              <a:cs typeface="Times New Roman" panose="02020603050405020304" pitchFamily="18" charset="0"/>
            </a:endParaRPr>
          </a:p>
        </p:txBody>
      </p:sp>
      <p:pic>
        <p:nvPicPr>
          <p:cNvPr id="6" name="Resim 5"/>
          <p:cNvPicPr/>
          <p:nvPr/>
        </p:nvPicPr>
        <p:blipFill>
          <a:blip r:embed="rId2"/>
          <a:stretch>
            <a:fillRect/>
          </a:stretch>
        </p:blipFill>
        <p:spPr>
          <a:xfrm>
            <a:off x="6380480" y="1608356"/>
            <a:ext cx="5478780" cy="3624044"/>
          </a:xfrm>
          <a:prstGeom prst="rect">
            <a:avLst/>
          </a:prstGeom>
        </p:spPr>
      </p:pic>
    </p:spTree>
    <p:extLst>
      <p:ext uri="{BB962C8B-B14F-4D97-AF65-F5344CB8AC3E}">
        <p14:creationId xmlns:p14="http://schemas.microsoft.com/office/powerpoint/2010/main" val="4235497681"/>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638134" y="379125"/>
            <a:ext cx="10489473" cy="850106"/>
          </a:xfrm>
          <a:prstGeom prst="rect">
            <a:avLst/>
          </a:prstGeom>
        </p:spPr>
        <p:txBody>
          <a:bodyPr>
            <a:normAutofit fontScale="975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tr-TR" sz="3600" b="1" noProof="0" dirty="0" smtClean="0">
                <a:solidFill>
                  <a:srgbClr val="FF0000"/>
                </a:solidFill>
                <a:effectLst>
                  <a:outerShdw blurRad="38100" dist="38100" dir="2700000" algn="tl">
                    <a:srgbClr val="000000">
                      <a:alpha val="43137"/>
                    </a:srgbClr>
                  </a:outerShdw>
                </a:effectLst>
                <a:latin typeface="+mn-lt"/>
                <a:ea typeface="+mj-ea"/>
                <a:cs typeface="+mj-cs"/>
              </a:rPr>
              <a:t>İŞYERLERİNDE YANGIN GÜVENLİĞİ </a:t>
            </a:r>
            <a:endParaRPr kumimoji="0" lang="en-US" sz="36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mn-lt"/>
              <a:ea typeface="+mj-ea"/>
              <a:cs typeface="+mj-cs"/>
            </a:endParaRPr>
          </a:p>
        </p:txBody>
      </p:sp>
      <p:pic>
        <p:nvPicPr>
          <p:cNvPr id="1026" name="Picture 2" descr="Tekirdağ'da tekstil fabrikası alev alev yandı"/>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173575" y="1571132"/>
            <a:ext cx="6919975" cy="3893189"/>
          </a:xfrm>
          <a:prstGeom prst="rect">
            <a:avLst/>
          </a:prstGeom>
          <a:noFill/>
          <a:extLst>
            <a:ext uri="{909E8E84-426E-40DD-AFC4-6F175D3DCCD1}">
              <a14:hiddenFill xmlns:a14="http://schemas.microsoft.com/office/drawing/2010/main">
                <a:solidFill>
                  <a:srgbClr val="FFFFFF"/>
                </a:solidFill>
              </a14:hiddenFill>
            </a:ext>
          </a:extLst>
        </p:spPr>
      </p:pic>
      <p:sp>
        <p:nvSpPr>
          <p:cNvPr id="2" name="Dikdörtgen 1"/>
          <p:cNvSpPr/>
          <p:nvPr/>
        </p:nvSpPr>
        <p:spPr>
          <a:xfrm>
            <a:off x="5244897" y="5530426"/>
            <a:ext cx="6947103" cy="646331"/>
          </a:xfrm>
          <a:prstGeom prst="rect">
            <a:avLst/>
          </a:prstGeom>
        </p:spPr>
        <p:txBody>
          <a:bodyPr wrap="square">
            <a:spAutoFit/>
          </a:bodyPr>
          <a:lstStyle/>
          <a:p>
            <a:r>
              <a:rPr lang="tr-TR" dirty="0">
                <a:solidFill>
                  <a:srgbClr val="000000"/>
                </a:solidFill>
                <a:latin typeface="Open Sans"/>
              </a:rPr>
              <a:t>Tekirdağ'ın Çerkezköy ilçesinde Organize Sanayi </a:t>
            </a:r>
            <a:r>
              <a:rPr lang="tr-TR" dirty="0" smtClean="0">
                <a:solidFill>
                  <a:srgbClr val="000000"/>
                </a:solidFill>
                <a:latin typeface="Open Sans"/>
              </a:rPr>
              <a:t>Bölgesi'ndeki </a:t>
            </a:r>
          </a:p>
          <a:p>
            <a:r>
              <a:rPr lang="tr-TR" dirty="0" smtClean="0">
                <a:solidFill>
                  <a:srgbClr val="000000"/>
                </a:solidFill>
                <a:latin typeface="Open Sans"/>
              </a:rPr>
              <a:t>yangın 9 saatte kontrol altına alındı.</a:t>
            </a:r>
            <a:endParaRPr lang="tr-TR" dirty="0"/>
          </a:p>
        </p:txBody>
      </p:sp>
      <p:sp>
        <p:nvSpPr>
          <p:cNvPr id="9" name="Rectangle 5"/>
          <p:cNvSpPr>
            <a:spLocks noChangeArrowheads="1"/>
          </p:cNvSpPr>
          <p:nvPr/>
        </p:nvSpPr>
        <p:spPr bwMode="auto">
          <a:xfrm>
            <a:off x="0" y="1619389"/>
            <a:ext cx="5244897"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800" b="1" i="0" u="none" strike="noStrike" cap="none" normalizeH="0" baseline="0" dirty="0" smtClean="0">
                <a:ln>
                  <a:noFill/>
                </a:ln>
                <a:solidFill>
                  <a:schemeClr val="tx1"/>
                </a:solidFill>
                <a:effectLst/>
                <a:latin typeface="Arial" panose="020B0604020202020204" pitchFamily="34" charset="0"/>
              </a:rPr>
              <a:t>Tarih</a:t>
            </a:r>
            <a:r>
              <a:rPr kumimoji="0" lang="tr-TR" altLang="tr-TR" sz="1800" b="0" i="0" u="none" strike="noStrike" cap="none" normalizeH="0" baseline="0" dirty="0" smtClean="0">
                <a:ln>
                  <a:noFill/>
                </a:ln>
                <a:solidFill>
                  <a:schemeClr val="tx1"/>
                </a:solidFill>
                <a:effectLst/>
                <a:latin typeface="Arial" panose="020B0604020202020204" pitchFamily="34" charset="0"/>
              </a:rPr>
              <a:t>: 3 Ekim 2024</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800" b="1" i="0" u="none" strike="noStrike" cap="none" normalizeH="0" baseline="0" dirty="0" smtClean="0">
                <a:ln>
                  <a:noFill/>
                </a:ln>
                <a:solidFill>
                  <a:schemeClr val="tx1"/>
                </a:solidFill>
                <a:effectLst/>
                <a:latin typeface="Arial" panose="020B0604020202020204" pitchFamily="34" charset="0"/>
              </a:rPr>
              <a:t>Sebep</a:t>
            </a:r>
            <a:r>
              <a:rPr kumimoji="0" lang="tr-TR" altLang="tr-TR" sz="1800" b="0" i="0" u="none" strike="noStrike" cap="none" normalizeH="0" baseline="0" dirty="0" smtClean="0">
                <a:ln>
                  <a:noFill/>
                </a:ln>
                <a:solidFill>
                  <a:schemeClr val="tx1"/>
                </a:solidFill>
                <a:effectLst/>
                <a:latin typeface="Arial" panose="020B0604020202020204" pitchFamily="34" charset="0"/>
              </a:rPr>
              <a:t>: Elektrik kontağından kaynaklanan </a:t>
            </a:r>
          </a:p>
          <a:p>
            <a:pPr marL="0" marR="0" lvl="0" indent="0" algn="l" defTabSz="914400" rtl="0" eaLnBrk="0" fontAlgn="base" latinLnBrk="0" hangingPunct="0">
              <a:lnSpc>
                <a:spcPct val="100000"/>
              </a:lnSpc>
              <a:spcBef>
                <a:spcPct val="0"/>
              </a:spcBef>
              <a:spcAft>
                <a:spcPct val="0"/>
              </a:spcAft>
              <a:buClrTx/>
              <a:buSzTx/>
              <a:tabLst/>
            </a:pPr>
            <a:r>
              <a:rPr kumimoji="0" lang="tr-TR" altLang="tr-TR" sz="1800" b="0" i="0" u="none" strike="noStrike" cap="none" normalizeH="0" baseline="0" dirty="0" smtClean="0">
                <a:ln>
                  <a:noFill/>
                </a:ln>
                <a:solidFill>
                  <a:schemeClr val="tx1"/>
                </a:solidFill>
                <a:effectLst/>
                <a:latin typeface="Arial" panose="020B0604020202020204" pitchFamily="34" charset="0"/>
              </a:rPr>
              <a:t>yangın.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800" b="1" i="0" u="none" strike="noStrike" cap="none" normalizeH="0" baseline="0" dirty="0" smtClean="0">
                <a:ln>
                  <a:noFill/>
                </a:ln>
                <a:solidFill>
                  <a:schemeClr val="tx1"/>
                </a:solidFill>
                <a:effectLst/>
                <a:latin typeface="Arial" panose="020B0604020202020204" pitchFamily="34" charset="0"/>
              </a:rPr>
              <a:t>Büyüklük</a:t>
            </a:r>
            <a:r>
              <a:rPr kumimoji="0" lang="tr-TR" altLang="tr-TR" sz="1800" b="0" i="0" u="none" strike="noStrike" cap="none" normalizeH="0" baseline="0" dirty="0" smtClean="0">
                <a:ln>
                  <a:noFill/>
                </a:ln>
                <a:solidFill>
                  <a:schemeClr val="tx1"/>
                </a:solidFill>
                <a:effectLst/>
                <a:latin typeface="Arial" panose="020B0604020202020204" pitchFamily="34" charset="0"/>
              </a:rPr>
              <a:t>: Kumaş üretim tesisinde geniş çapta</a:t>
            </a:r>
          </a:p>
          <a:p>
            <a:pPr marL="0" marR="0" lvl="0" indent="0" algn="l" defTabSz="914400" rtl="0" eaLnBrk="0" fontAlgn="base" latinLnBrk="0" hangingPunct="0">
              <a:lnSpc>
                <a:spcPct val="100000"/>
              </a:lnSpc>
              <a:spcBef>
                <a:spcPct val="0"/>
              </a:spcBef>
              <a:spcAft>
                <a:spcPct val="0"/>
              </a:spcAft>
              <a:buClrTx/>
              <a:buSzTx/>
              <a:tabLst/>
            </a:pPr>
            <a:r>
              <a:rPr kumimoji="0" lang="tr-TR" altLang="tr-TR" sz="1800" b="0" i="0" u="none" strike="noStrike" cap="none" normalizeH="0" baseline="0" dirty="0" smtClean="0">
                <a:ln>
                  <a:noFill/>
                </a:ln>
                <a:solidFill>
                  <a:schemeClr val="tx1"/>
                </a:solidFill>
                <a:effectLst/>
                <a:latin typeface="Arial" panose="020B0604020202020204" pitchFamily="34" charset="0"/>
              </a:rPr>
              <a:t> yangın çıktı ve fabrikanın büyük kısmını etkiledi.</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800" b="1" i="0" u="none" strike="noStrike" cap="none" normalizeH="0" baseline="0" dirty="0" smtClean="0">
                <a:ln>
                  <a:noFill/>
                </a:ln>
                <a:solidFill>
                  <a:schemeClr val="tx1"/>
                </a:solidFill>
                <a:effectLst/>
                <a:latin typeface="Arial" panose="020B0604020202020204" pitchFamily="34" charset="0"/>
              </a:rPr>
              <a:t>Maddi Kayıp</a:t>
            </a:r>
            <a:r>
              <a:rPr kumimoji="0" lang="tr-TR" altLang="tr-TR" sz="1800" b="0" i="0" u="none" strike="noStrike" cap="none" normalizeH="0" baseline="0" dirty="0" smtClean="0">
                <a:ln>
                  <a:noFill/>
                </a:ln>
                <a:solidFill>
                  <a:schemeClr val="tx1"/>
                </a:solidFill>
                <a:effectLst/>
                <a:latin typeface="Arial" panose="020B0604020202020204" pitchFamily="34" charset="0"/>
              </a:rPr>
              <a:t>: Yaralanan olmadı, fakat fabrikanın</a:t>
            </a:r>
          </a:p>
          <a:p>
            <a:pPr marL="0" marR="0" lvl="0" indent="0" algn="l" defTabSz="914400" rtl="0" eaLnBrk="0" fontAlgn="base" latinLnBrk="0" hangingPunct="0">
              <a:lnSpc>
                <a:spcPct val="100000"/>
              </a:lnSpc>
              <a:spcBef>
                <a:spcPct val="0"/>
              </a:spcBef>
              <a:spcAft>
                <a:spcPct val="0"/>
              </a:spcAft>
              <a:buClrTx/>
              <a:buSzTx/>
              <a:tabLst/>
            </a:pPr>
            <a:r>
              <a:rPr kumimoji="0" lang="tr-TR" altLang="tr-TR" sz="1800" b="0" i="0" u="none" strike="noStrike" cap="none" normalizeH="0" baseline="0" dirty="0" smtClean="0">
                <a:ln>
                  <a:noFill/>
                </a:ln>
                <a:solidFill>
                  <a:schemeClr val="tx1"/>
                </a:solidFill>
                <a:effectLst/>
                <a:latin typeface="Arial" panose="020B0604020202020204" pitchFamily="34" charset="0"/>
              </a:rPr>
              <a:t> büyük kısmı kullanılamaz hale geldi.</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800" b="1" i="0" u="none" strike="noStrike" cap="none" normalizeH="0" baseline="0" dirty="0" smtClean="0">
                <a:ln>
                  <a:noFill/>
                </a:ln>
                <a:solidFill>
                  <a:schemeClr val="tx1"/>
                </a:solidFill>
                <a:effectLst/>
                <a:latin typeface="Arial" panose="020B0604020202020204" pitchFamily="34" charset="0"/>
              </a:rPr>
              <a:t>Sektör</a:t>
            </a:r>
            <a:r>
              <a:rPr kumimoji="0" lang="tr-TR" altLang="tr-TR" sz="1800" b="0" i="0" u="none" strike="noStrike" cap="none" normalizeH="0" baseline="0" dirty="0" smtClean="0">
                <a:ln>
                  <a:noFill/>
                </a:ln>
                <a:solidFill>
                  <a:schemeClr val="tx1"/>
                </a:solidFill>
                <a:effectLst/>
                <a:latin typeface="Arial" panose="020B0604020202020204" pitchFamily="34" charset="0"/>
              </a:rPr>
              <a:t>: Tekstil (Kumaş üretimi).</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tr-TR" altLang="tr-TR" sz="1800" b="1" i="0" u="none" strike="noStrike" cap="none" normalizeH="0" baseline="0" dirty="0" smtClean="0">
                <a:ln>
                  <a:noFill/>
                </a:ln>
                <a:solidFill>
                  <a:schemeClr val="tx1"/>
                </a:solidFill>
                <a:effectLst/>
                <a:latin typeface="Arial" panose="020B0604020202020204" pitchFamily="34" charset="0"/>
              </a:rPr>
              <a:t>Şehir</a:t>
            </a:r>
            <a:r>
              <a:rPr kumimoji="0" lang="tr-TR" altLang="tr-TR" sz="1800" b="0" i="0" u="none" strike="noStrike" cap="none" normalizeH="0" baseline="0" dirty="0" smtClean="0">
                <a:ln>
                  <a:noFill/>
                </a:ln>
                <a:solidFill>
                  <a:schemeClr val="tx1"/>
                </a:solidFill>
                <a:effectLst/>
                <a:latin typeface="Arial" panose="020B0604020202020204" pitchFamily="34" charset="0"/>
              </a:rPr>
              <a:t>: Tekirdağ (Çerkezköy). </a:t>
            </a:r>
          </a:p>
        </p:txBody>
      </p:sp>
    </p:spTree>
    <p:extLst>
      <p:ext uri="{BB962C8B-B14F-4D97-AF65-F5344CB8AC3E}">
        <p14:creationId xmlns:p14="http://schemas.microsoft.com/office/powerpoint/2010/main" val="3099692959"/>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638134" y="379125"/>
            <a:ext cx="10489473" cy="850106"/>
          </a:xfrm>
          <a:prstGeom prst="rect">
            <a:avLst/>
          </a:prstGeom>
        </p:spPr>
        <p:txBody>
          <a:bodyPr>
            <a:normAutofit fontScale="975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tr-TR" sz="3600" b="1" noProof="0" dirty="0" smtClean="0">
                <a:solidFill>
                  <a:srgbClr val="FF0000"/>
                </a:solidFill>
                <a:effectLst>
                  <a:outerShdw blurRad="38100" dist="38100" dir="2700000" algn="tl">
                    <a:srgbClr val="000000">
                      <a:alpha val="43137"/>
                    </a:srgbClr>
                  </a:outerShdw>
                </a:effectLst>
                <a:latin typeface="+mn-lt"/>
                <a:ea typeface="+mj-ea"/>
                <a:cs typeface="+mj-cs"/>
              </a:rPr>
              <a:t>İŞYERLERİNDE YANGIN GÜVENLİĞİ </a:t>
            </a:r>
            <a:endParaRPr kumimoji="0" lang="en-US" sz="36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mn-lt"/>
              <a:ea typeface="+mj-ea"/>
              <a:cs typeface="+mj-cs"/>
            </a:endParaRPr>
          </a:p>
        </p:txBody>
      </p:sp>
      <p:sp>
        <p:nvSpPr>
          <p:cNvPr id="2" name="Dikdörtgen 1"/>
          <p:cNvSpPr/>
          <p:nvPr/>
        </p:nvSpPr>
        <p:spPr>
          <a:xfrm>
            <a:off x="224186" y="1137767"/>
            <a:ext cx="8641169" cy="1631216"/>
          </a:xfrm>
          <a:prstGeom prst="rect">
            <a:avLst/>
          </a:prstGeom>
        </p:spPr>
        <p:txBody>
          <a:bodyPr wrap="square">
            <a:spAutoFit/>
          </a:bodyPr>
          <a:lstStyle/>
          <a:p>
            <a:r>
              <a:rPr lang="tr-TR" sz="2000" dirty="0">
                <a:solidFill>
                  <a:srgbClr val="000000"/>
                </a:solidFill>
                <a:latin typeface="Roboto"/>
              </a:rPr>
              <a:t>Rusya'ya bağlı Çeçenistan'ın başkenti </a:t>
            </a:r>
            <a:r>
              <a:rPr lang="tr-TR" sz="2000" dirty="0" err="1">
                <a:solidFill>
                  <a:srgbClr val="000000"/>
                </a:solidFill>
                <a:latin typeface="Roboto"/>
              </a:rPr>
              <a:t>Grozni'de</a:t>
            </a:r>
            <a:r>
              <a:rPr lang="tr-TR" sz="2000" dirty="0">
                <a:solidFill>
                  <a:srgbClr val="000000"/>
                </a:solidFill>
                <a:latin typeface="Roboto"/>
              </a:rPr>
              <a:t> bir akaryakıt istasyonunda akşam saatlerinde yaşanan patlamada 2'si çocuk 4 kişi hayatını </a:t>
            </a:r>
            <a:r>
              <a:rPr lang="tr-TR" sz="2000" dirty="0" smtClean="0">
                <a:solidFill>
                  <a:srgbClr val="000000"/>
                </a:solidFill>
                <a:latin typeface="Roboto"/>
              </a:rPr>
              <a:t>kaybetti. </a:t>
            </a:r>
          </a:p>
          <a:p>
            <a:endParaRPr lang="tr-TR" sz="2000" dirty="0">
              <a:solidFill>
                <a:srgbClr val="000000"/>
              </a:solidFill>
              <a:latin typeface="Roboto"/>
            </a:endParaRPr>
          </a:p>
          <a:p>
            <a:r>
              <a:rPr lang="tr-TR" sz="2000" dirty="0" smtClean="0"/>
              <a:t>Rusya </a:t>
            </a:r>
            <a:r>
              <a:rPr lang="tr-TR" sz="2000" dirty="0"/>
              <a:t>Acil Durumlar Bakanlığı tarafından yapılan açıklamada, patlamanın istasyonun deposundaki sıkışma nedeniyle meydana geldiği bildirildi. </a:t>
            </a:r>
          </a:p>
        </p:txBody>
      </p:sp>
      <p:pic>
        <p:nvPicPr>
          <p:cNvPr id="4" name="Çeçenistan’da benzin istasyonunda patlama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952681" y="1301002"/>
            <a:ext cx="3223127" cy="5000414"/>
          </a:xfrm>
          <a:prstGeom prst="rect">
            <a:avLst/>
          </a:prstGeom>
        </p:spPr>
      </p:pic>
      <p:sp>
        <p:nvSpPr>
          <p:cNvPr id="6" name="Metin kutusu 5"/>
          <p:cNvSpPr txBox="1"/>
          <p:nvPr/>
        </p:nvSpPr>
        <p:spPr>
          <a:xfrm>
            <a:off x="2945551" y="804178"/>
            <a:ext cx="4369030" cy="400110"/>
          </a:xfrm>
          <a:prstGeom prst="rect">
            <a:avLst/>
          </a:prstGeom>
          <a:noFill/>
        </p:spPr>
        <p:txBody>
          <a:bodyPr wrap="square" rtlCol="0">
            <a:spAutoFit/>
          </a:bodyPr>
          <a:lstStyle/>
          <a:p>
            <a:r>
              <a:rPr lang="tr-TR" sz="2000" b="1" dirty="0" smtClean="0"/>
              <a:t>12.10.2024</a:t>
            </a:r>
            <a:endParaRPr lang="tr-TR" sz="2000" b="1" dirty="0"/>
          </a:p>
        </p:txBody>
      </p:sp>
      <p:sp>
        <p:nvSpPr>
          <p:cNvPr id="7" name="Metin kutusu 6"/>
          <p:cNvSpPr txBox="1"/>
          <p:nvPr/>
        </p:nvSpPr>
        <p:spPr>
          <a:xfrm>
            <a:off x="224185" y="2768983"/>
            <a:ext cx="8553843" cy="3200876"/>
          </a:xfrm>
          <a:prstGeom prst="rect">
            <a:avLst/>
          </a:prstGeom>
          <a:noFill/>
        </p:spPr>
        <p:txBody>
          <a:bodyPr wrap="square" rtlCol="0">
            <a:spAutoFit/>
          </a:bodyPr>
          <a:lstStyle/>
          <a:p>
            <a:r>
              <a:rPr lang="tr-TR" sz="2000" b="1" i="1" dirty="0" smtClean="0"/>
              <a:t>Akaryakıt İstasyonlarında ne tür önlemler alınmalı;</a:t>
            </a:r>
          </a:p>
          <a:p>
            <a:pPr marL="342900" indent="-342900">
              <a:buFont typeface="Arial" panose="020B0604020202020204" pitchFamily="34" charset="0"/>
              <a:buChar char="•"/>
            </a:pPr>
            <a:r>
              <a:rPr lang="tr-TR" sz="2000" dirty="0" smtClean="0"/>
              <a:t>4 metrelik tahliye </a:t>
            </a:r>
            <a:r>
              <a:rPr lang="tr-TR" sz="2000" dirty="0"/>
              <a:t>boruları </a:t>
            </a:r>
            <a:r>
              <a:rPr lang="tr-TR" sz="2000" b="1" dirty="0" smtClean="0"/>
              <a:t>"</a:t>
            </a:r>
            <a:r>
              <a:rPr lang="tr-TR" sz="2000" b="1" dirty="0"/>
              <a:t>havalandırma </a:t>
            </a:r>
            <a:r>
              <a:rPr lang="tr-TR" sz="2000" b="1" dirty="0" smtClean="0"/>
              <a:t>borusu" </a:t>
            </a:r>
            <a:r>
              <a:rPr lang="tr-TR" sz="2000" b="1" i="1" dirty="0" smtClean="0"/>
              <a:t> </a:t>
            </a:r>
            <a:r>
              <a:rPr lang="tr-TR" sz="2000" dirty="0" smtClean="0"/>
              <a:t>alanlarının uygun olması</a:t>
            </a:r>
            <a:endParaRPr lang="tr-TR" sz="2000" i="1" dirty="0" smtClean="0"/>
          </a:p>
          <a:p>
            <a:pPr marL="285750" indent="-285750">
              <a:buFont typeface="Arial" panose="020B0604020202020204" pitchFamily="34" charset="0"/>
              <a:buChar char="•"/>
            </a:pPr>
            <a:r>
              <a:rPr lang="tr-TR" dirty="0" smtClean="0"/>
              <a:t>Dolum yapılan </a:t>
            </a:r>
            <a:r>
              <a:rPr lang="tr-TR" dirty="0" err="1" smtClean="0"/>
              <a:t>ada’larda</a:t>
            </a:r>
            <a:r>
              <a:rPr lang="tr-TR" dirty="0" smtClean="0"/>
              <a:t>  </a:t>
            </a:r>
            <a:r>
              <a:rPr lang="tr-TR" dirty="0" err="1" smtClean="0"/>
              <a:t>ZON</a:t>
            </a:r>
            <a:r>
              <a:rPr lang="tr-TR" dirty="0"/>
              <a:t> </a:t>
            </a:r>
            <a:r>
              <a:rPr lang="tr-TR" dirty="0" smtClean="0"/>
              <a:t>alanları oluşturulması ,</a:t>
            </a:r>
          </a:p>
          <a:p>
            <a:pPr marL="285750" indent="-285750">
              <a:buFont typeface="Arial" panose="020B0604020202020204" pitchFamily="34" charset="0"/>
              <a:buChar char="•"/>
            </a:pPr>
            <a:r>
              <a:rPr lang="tr-TR" dirty="0" smtClean="0"/>
              <a:t>Menfez kapaklarının olduğu alanlarda, sızıntı ve sızdırmazlık kontrolleri,</a:t>
            </a:r>
          </a:p>
          <a:p>
            <a:pPr marL="285750" indent="-285750">
              <a:buFont typeface="Arial" panose="020B0604020202020204" pitchFamily="34" charset="0"/>
              <a:buChar char="•"/>
            </a:pPr>
            <a:r>
              <a:rPr lang="tr-TR" dirty="0" smtClean="0"/>
              <a:t>Topraklama ve statik elektrik önlemleri</a:t>
            </a:r>
          </a:p>
          <a:p>
            <a:pPr marL="285750" indent="-285750">
              <a:buFont typeface="Arial" panose="020B0604020202020204" pitchFamily="34" charset="0"/>
              <a:buChar char="•"/>
            </a:pPr>
            <a:r>
              <a:rPr lang="tr-TR" dirty="0"/>
              <a:t>Buhar Geri Dönüşüm Sistemleri (</a:t>
            </a:r>
            <a:r>
              <a:rPr lang="tr-TR" dirty="0" err="1"/>
              <a:t>Vapor</a:t>
            </a:r>
            <a:r>
              <a:rPr lang="tr-TR" dirty="0"/>
              <a:t> </a:t>
            </a:r>
            <a:r>
              <a:rPr lang="tr-TR" dirty="0" err="1"/>
              <a:t>Recovery</a:t>
            </a:r>
            <a:r>
              <a:rPr lang="tr-TR" dirty="0" smtClean="0"/>
              <a:t>)</a:t>
            </a:r>
            <a:r>
              <a:rPr lang="tr-TR" dirty="0"/>
              <a:t>,</a:t>
            </a:r>
            <a:endParaRPr lang="tr-TR" dirty="0" smtClean="0"/>
          </a:p>
          <a:p>
            <a:pPr marL="285750" indent="-285750">
              <a:buFont typeface="Arial" panose="020B0604020202020204" pitchFamily="34" charset="0"/>
              <a:buChar char="•"/>
            </a:pPr>
            <a:r>
              <a:rPr lang="tr-TR" dirty="0"/>
              <a:t>Tankların Düzenli Bakımı ve </a:t>
            </a:r>
            <a:r>
              <a:rPr lang="tr-TR" dirty="0" smtClean="0"/>
              <a:t>Testleri</a:t>
            </a:r>
            <a:r>
              <a:rPr lang="tr-TR" dirty="0"/>
              <a:t>,</a:t>
            </a:r>
            <a:endParaRPr lang="tr-TR" dirty="0" smtClean="0"/>
          </a:p>
          <a:p>
            <a:pPr marL="285750" indent="-285750">
              <a:buFont typeface="Arial" panose="020B0604020202020204" pitchFamily="34" charset="0"/>
              <a:buChar char="•"/>
            </a:pPr>
            <a:r>
              <a:rPr lang="en-US" dirty="0" err="1"/>
              <a:t>Patlama</a:t>
            </a:r>
            <a:r>
              <a:rPr lang="en-US" dirty="0"/>
              <a:t> </a:t>
            </a:r>
            <a:r>
              <a:rPr lang="en-US" dirty="0" err="1"/>
              <a:t>Tahliye</a:t>
            </a:r>
            <a:r>
              <a:rPr lang="en-US" dirty="0"/>
              <a:t> </a:t>
            </a:r>
            <a:r>
              <a:rPr lang="en-US" dirty="0" err="1"/>
              <a:t>Vanaları</a:t>
            </a:r>
            <a:r>
              <a:rPr lang="en-US" dirty="0"/>
              <a:t> (Pressure Relief Valves</a:t>
            </a:r>
            <a:r>
              <a:rPr lang="en-US" dirty="0" smtClean="0"/>
              <a:t>)</a:t>
            </a:r>
            <a:r>
              <a:rPr lang="tr-TR" dirty="0"/>
              <a:t>,</a:t>
            </a:r>
            <a:endParaRPr lang="tr-TR" dirty="0" smtClean="0"/>
          </a:p>
          <a:p>
            <a:pPr marL="285750" indent="-285750">
              <a:buFont typeface="Arial" panose="020B0604020202020204" pitchFamily="34" charset="0"/>
              <a:buChar char="•"/>
            </a:pPr>
            <a:r>
              <a:rPr lang="tr-TR" dirty="0"/>
              <a:t>Statik Elektrik ve Kıvılcım </a:t>
            </a:r>
            <a:r>
              <a:rPr lang="tr-TR" dirty="0" smtClean="0"/>
              <a:t>Önleme</a:t>
            </a:r>
            <a:r>
              <a:rPr lang="tr-TR" dirty="0"/>
              <a:t>,</a:t>
            </a:r>
            <a:endParaRPr lang="tr-TR" dirty="0" smtClean="0"/>
          </a:p>
          <a:p>
            <a:pPr marL="285750" indent="-285750">
              <a:buFont typeface="Arial" panose="020B0604020202020204" pitchFamily="34" charset="0"/>
              <a:buChar char="•"/>
            </a:pPr>
            <a:r>
              <a:rPr lang="tr-TR" dirty="0"/>
              <a:t>Sıcaklık </a:t>
            </a:r>
            <a:r>
              <a:rPr lang="tr-TR" dirty="0" smtClean="0"/>
              <a:t>Kontrolü</a:t>
            </a:r>
            <a:r>
              <a:rPr lang="tr-TR" dirty="0"/>
              <a:t>,</a:t>
            </a:r>
            <a:endParaRPr lang="tr-TR" dirty="0" smtClean="0"/>
          </a:p>
          <a:p>
            <a:pPr marL="285750" indent="-285750">
              <a:buFont typeface="Arial" panose="020B0604020202020204" pitchFamily="34" charset="0"/>
              <a:buChar char="•"/>
            </a:pPr>
            <a:r>
              <a:rPr lang="tr-TR" dirty="0"/>
              <a:t>Acil Durum </a:t>
            </a:r>
            <a:r>
              <a:rPr lang="tr-TR" dirty="0" smtClean="0"/>
              <a:t>Planları,</a:t>
            </a:r>
            <a:endParaRPr lang="tr-TR" dirty="0"/>
          </a:p>
        </p:txBody>
      </p:sp>
    </p:spTree>
    <p:extLst>
      <p:ext uri="{BB962C8B-B14F-4D97-AF65-F5344CB8AC3E}">
        <p14:creationId xmlns:p14="http://schemas.microsoft.com/office/powerpoint/2010/main" val="335152388"/>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516214" y="240625"/>
            <a:ext cx="10489473" cy="850106"/>
          </a:xfrm>
          <a:prstGeom prst="rect">
            <a:avLst/>
          </a:prstGeom>
        </p:spPr>
        <p:txBody>
          <a:bodyPr>
            <a:normAutofit fontScale="975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tr-TR" sz="3600" b="1" noProof="0" dirty="0" smtClean="0">
                <a:solidFill>
                  <a:srgbClr val="FF0000"/>
                </a:solidFill>
                <a:effectLst>
                  <a:outerShdw blurRad="38100" dist="38100" dir="2700000" algn="tl">
                    <a:srgbClr val="000000">
                      <a:alpha val="43137"/>
                    </a:srgbClr>
                  </a:outerShdw>
                </a:effectLst>
                <a:latin typeface="+mn-lt"/>
                <a:ea typeface="+mj-ea"/>
                <a:cs typeface="+mj-cs"/>
              </a:rPr>
              <a:t>TEHLİKELİ KİMYASAL MADDELERİN SINIFLARI</a:t>
            </a:r>
            <a:endParaRPr kumimoji="0" lang="en-US" sz="36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mn-lt"/>
              <a:ea typeface="+mj-ea"/>
              <a:cs typeface="+mj-cs"/>
            </a:endParaRPr>
          </a:p>
        </p:txBody>
      </p:sp>
      <p:sp>
        <p:nvSpPr>
          <p:cNvPr id="7" name="Dikdörtgen 6"/>
          <p:cNvSpPr/>
          <p:nvPr/>
        </p:nvSpPr>
        <p:spPr>
          <a:xfrm>
            <a:off x="365760" y="2531187"/>
            <a:ext cx="11434543" cy="3342453"/>
          </a:xfrm>
          <a:prstGeom prst="rect">
            <a:avLst/>
          </a:prstGeom>
        </p:spPr>
        <p:txBody>
          <a:bodyPr wrap="square">
            <a:spAutoFit/>
          </a:bodyPr>
          <a:lstStyle/>
          <a:p>
            <a:r>
              <a:rPr lang="tr-TR" sz="2000" b="1" dirty="0" smtClean="0">
                <a:latin typeface="Century Gold"/>
                <a:ea typeface="Times New Roman" panose="02020603050405020304" pitchFamily="18" charset="0"/>
              </a:rPr>
              <a:t>1</a:t>
            </a:r>
            <a:r>
              <a:rPr lang="tr-TR" sz="2000" b="1" dirty="0">
                <a:latin typeface="Century Gold"/>
                <a:ea typeface="Times New Roman" panose="02020603050405020304" pitchFamily="18" charset="0"/>
              </a:rPr>
              <a:t>. Yanıcı ve Patlayıcı Maddeler:</a:t>
            </a:r>
          </a:p>
          <a:p>
            <a:pPr marL="342900" lvl="0" indent="-342900">
              <a:lnSpc>
                <a:spcPct val="107000"/>
              </a:lnSpc>
              <a:spcAft>
                <a:spcPts val="800"/>
              </a:spcAft>
              <a:buSzPts val="1000"/>
              <a:buFont typeface="Symbol" panose="05050102010706020507" pitchFamily="18" charset="2"/>
              <a:buChar char=""/>
              <a:tabLst>
                <a:tab pos="457200" algn="l"/>
              </a:tabLst>
            </a:pPr>
            <a:r>
              <a:rPr lang="tr-TR" sz="2000" b="1" dirty="0">
                <a:latin typeface="Century Gold"/>
                <a:ea typeface="Calibri" panose="020F0502020204030204" pitchFamily="34" charset="0"/>
                <a:cs typeface="Times New Roman" panose="02020603050405020304" pitchFamily="18" charset="0"/>
              </a:rPr>
              <a:t>Yanıcı Gazlar:</a:t>
            </a:r>
            <a:r>
              <a:rPr lang="tr-TR" sz="2000" dirty="0">
                <a:latin typeface="Century Gold"/>
                <a:ea typeface="Calibri" panose="020F0502020204030204" pitchFamily="34" charset="0"/>
                <a:cs typeface="Times New Roman" panose="02020603050405020304" pitchFamily="18" charset="0"/>
              </a:rPr>
              <a:t> Düşük sıcaklıklarda buharlaşarak havayla patlayıcı karışım oluşturabilen gazlar (örneğin, </a:t>
            </a:r>
            <a:r>
              <a:rPr lang="tr-TR" sz="2000" dirty="0" err="1">
                <a:latin typeface="Century Gold"/>
                <a:ea typeface="Calibri" panose="020F0502020204030204" pitchFamily="34" charset="0"/>
                <a:cs typeface="Times New Roman" panose="02020603050405020304" pitchFamily="18" charset="0"/>
              </a:rPr>
              <a:t>propan</a:t>
            </a:r>
            <a:r>
              <a:rPr lang="tr-TR" sz="2000" dirty="0">
                <a:latin typeface="Century Gold"/>
                <a:ea typeface="Calibri" panose="020F0502020204030204" pitchFamily="34" charset="0"/>
                <a:cs typeface="Times New Roman" panose="02020603050405020304" pitchFamily="18" charset="0"/>
              </a:rPr>
              <a:t>, bütan).</a:t>
            </a:r>
          </a:p>
          <a:p>
            <a:pPr marL="342900" lvl="0" indent="-342900">
              <a:lnSpc>
                <a:spcPct val="107000"/>
              </a:lnSpc>
              <a:spcAft>
                <a:spcPts val="800"/>
              </a:spcAft>
              <a:buSzPts val="1000"/>
              <a:buFont typeface="Symbol" panose="05050102010706020507" pitchFamily="18" charset="2"/>
              <a:buChar char=""/>
              <a:tabLst>
                <a:tab pos="457200" algn="l"/>
              </a:tabLst>
            </a:pPr>
            <a:r>
              <a:rPr lang="tr-TR" sz="2000" b="1" dirty="0">
                <a:latin typeface="Century Gold"/>
                <a:ea typeface="Calibri" panose="020F0502020204030204" pitchFamily="34" charset="0"/>
                <a:cs typeface="Times New Roman" panose="02020603050405020304" pitchFamily="18" charset="0"/>
              </a:rPr>
              <a:t>Yanıcı Sıvılar:</a:t>
            </a:r>
            <a:r>
              <a:rPr lang="tr-TR" sz="2000" dirty="0">
                <a:latin typeface="Century Gold"/>
                <a:ea typeface="Calibri" panose="020F0502020204030204" pitchFamily="34" charset="0"/>
                <a:cs typeface="Times New Roman" panose="02020603050405020304" pitchFamily="18" charset="0"/>
              </a:rPr>
              <a:t> Oda sıcaklığında buharlaşarak patlayıcı karışım oluşturabilen sıvılar (örneğin, benzin, alkol, tiner).</a:t>
            </a:r>
          </a:p>
          <a:p>
            <a:pPr marL="342900" lvl="0" indent="-342900">
              <a:lnSpc>
                <a:spcPct val="107000"/>
              </a:lnSpc>
              <a:spcAft>
                <a:spcPts val="800"/>
              </a:spcAft>
              <a:buSzPts val="1000"/>
              <a:buFont typeface="Symbol" panose="05050102010706020507" pitchFamily="18" charset="2"/>
              <a:buChar char=""/>
              <a:tabLst>
                <a:tab pos="457200" algn="l"/>
              </a:tabLst>
            </a:pPr>
            <a:r>
              <a:rPr lang="tr-TR" sz="2000" b="1" dirty="0">
                <a:latin typeface="Century Gold"/>
                <a:ea typeface="Calibri" panose="020F0502020204030204" pitchFamily="34" charset="0"/>
                <a:cs typeface="Times New Roman" panose="02020603050405020304" pitchFamily="18" charset="0"/>
              </a:rPr>
              <a:t>Yanıcı Katılar:</a:t>
            </a:r>
            <a:r>
              <a:rPr lang="tr-TR" sz="2000" dirty="0">
                <a:latin typeface="Century Gold"/>
                <a:ea typeface="Calibri" panose="020F0502020204030204" pitchFamily="34" charset="0"/>
                <a:cs typeface="Times New Roman" panose="02020603050405020304" pitchFamily="18" charset="0"/>
              </a:rPr>
              <a:t> Alev alabilen ve yanma sırasında tehlikeli gazlar çıkarabilen katı maddeler (örneğin, kükürt, fosfor).</a:t>
            </a:r>
          </a:p>
          <a:p>
            <a:pPr marL="342900" lvl="0" indent="-342900">
              <a:lnSpc>
                <a:spcPct val="107000"/>
              </a:lnSpc>
              <a:spcAft>
                <a:spcPts val="800"/>
              </a:spcAft>
              <a:buSzPts val="1000"/>
              <a:buFont typeface="Symbol" panose="05050102010706020507" pitchFamily="18" charset="2"/>
              <a:buChar char=""/>
              <a:tabLst>
                <a:tab pos="457200" algn="l"/>
              </a:tabLst>
            </a:pPr>
            <a:r>
              <a:rPr lang="tr-TR" sz="2000" b="1" dirty="0">
                <a:latin typeface="Century Gold"/>
                <a:ea typeface="Calibri" panose="020F0502020204030204" pitchFamily="34" charset="0"/>
                <a:cs typeface="Times New Roman" panose="02020603050405020304" pitchFamily="18" charset="0"/>
              </a:rPr>
              <a:t>Patlayıcı Maddeler:</a:t>
            </a:r>
            <a:r>
              <a:rPr lang="tr-TR" sz="2000" dirty="0">
                <a:latin typeface="Century Gold"/>
                <a:ea typeface="Calibri" panose="020F0502020204030204" pitchFamily="34" charset="0"/>
                <a:cs typeface="Times New Roman" panose="02020603050405020304" pitchFamily="18" charset="0"/>
              </a:rPr>
              <a:t> Şok, sürtünme veya ısı ile kolayca patlayabilen maddeler (örneğin, </a:t>
            </a:r>
            <a:r>
              <a:rPr lang="tr-TR" sz="2000" dirty="0" err="1">
                <a:latin typeface="Century Gold"/>
                <a:ea typeface="Calibri" panose="020F0502020204030204" pitchFamily="34" charset="0"/>
                <a:cs typeface="Times New Roman" panose="02020603050405020304" pitchFamily="18" charset="0"/>
              </a:rPr>
              <a:t>TNT</a:t>
            </a:r>
            <a:r>
              <a:rPr lang="tr-TR" sz="2000" dirty="0">
                <a:latin typeface="Century Gold"/>
                <a:ea typeface="Calibri" panose="020F0502020204030204" pitchFamily="34" charset="0"/>
                <a:cs typeface="Times New Roman" panose="02020603050405020304" pitchFamily="18" charset="0"/>
              </a:rPr>
              <a:t>, amonyum nitrat).</a:t>
            </a:r>
          </a:p>
        </p:txBody>
      </p:sp>
      <p:sp>
        <p:nvSpPr>
          <p:cNvPr id="8" name="Dikdörtgen 7"/>
          <p:cNvSpPr/>
          <p:nvPr/>
        </p:nvSpPr>
        <p:spPr>
          <a:xfrm>
            <a:off x="516214" y="1391709"/>
            <a:ext cx="10984906" cy="707886"/>
          </a:xfrm>
          <a:prstGeom prst="rect">
            <a:avLst/>
          </a:prstGeom>
        </p:spPr>
        <p:txBody>
          <a:bodyPr wrap="square">
            <a:spAutoFit/>
          </a:bodyPr>
          <a:lstStyle/>
          <a:p>
            <a:r>
              <a:rPr lang="tr-TR" sz="2000" b="1" dirty="0" err="1">
                <a:solidFill>
                  <a:srgbClr val="FF0000"/>
                </a:solidFill>
                <a:latin typeface="Century Gothic" panose="020B0502020202020204" pitchFamily="34" charset="0"/>
                <a:ea typeface="Times New Roman" panose="02020603050405020304" pitchFamily="18" charset="0"/>
              </a:rPr>
              <a:t>GHS</a:t>
            </a:r>
            <a:r>
              <a:rPr lang="tr-TR" sz="2000" b="1" dirty="0">
                <a:solidFill>
                  <a:srgbClr val="FF0000"/>
                </a:solidFill>
                <a:latin typeface="Century Gothic" panose="020B0502020202020204" pitchFamily="34" charset="0"/>
                <a:ea typeface="Times New Roman" panose="02020603050405020304" pitchFamily="18" charset="0"/>
              </a:rPr>
              <a:t> (Global </a:t>
            </a:r>
            <a:r>
              <a:rPr lang="tr-TR" sz="2000" b="1" dirty="0" err="1">
                <a:solidFill>
                  <a:srgbClr val="FF0000"/>
                </a:solidFill>
                <a:latin typeface="Century Gothic" panose="020B0502020202020204" pitchFamily="34" charset="0"/>
                <a:ea typeface="Times New Roman" panose="02020603050405020304" pitchFamily="18" charset="0"/>
              </a:rPr>
              <a:t>Harmonized</a:t>
            </a:r>
            <a:r>
              <a:rPr lang="tr-TR" sz="2000" b="1" dirty="0">
                <a:solidFill>
                  <a:srgbClr val="FF0000"/>
                </a:solidFill>
                <a:latin typeface="Century Gothic" panose="020B0502020202020204" pitchFamily="34" charset="0"/>
                <a:ea typeface="Times New Roman" panose="02020603050405020304" pitchFamily="18" charset="0"/>
              </a:rPr>
              <a:t> </a:t>
            </a:r>
            <a:r>
              <a:rPr lang="tr-TR" sz="2000" b="1" dirty="0" err="1">
                <a:solidFill>
                  <a:srgbClr val="FF0000"/>
                </a:solidFill>
                <a:latin typeface="Century Gothic" panose="020B0502020202020204" pitchFamily="34" charset="0"/>
                <a:ea typeface="Times New Roman" panose="02020603050405020304" pitchFamily="18" charset="0"/>
              </a:rPr>
              <a:t>System</a:t>
            </a:r>
            <a:r>
              <a:rPr lang="tr-TR" sz="2000" b="1" dirty="0">
                <a:solidFill>
                  <a:srgbClr val="FF0000"/>
                </a:solidFill>
                <a:latin typeface="Century Gothic" panose="020B0502020202020204" pitchFamily="34" charset="0"/>
                <a:ea typeface="Times New Roman" panose="02020603050405020304" pitchFamily="18" charset="0"/>
              </a:rPr>
              <a:t>)</a:t>
            </a:r>
            <a:r>
              <a:rPr lang="tr-TR" sz="2000" dirty="0">
                <a:solidFill>
                  <a:srgbClr val="FF0000"/>
                </a:solidFill>
                <a:latin typeface="Century Gothic" panose="020B0502020202020204" pitchFamily="34" charset="0"/>
                <a:ea typeface="Times New Roman" panose="02020603050405020304" pitchFamily="18" charset="0"/>
              </a:rPr>
              <a:t> </a:t>
            </a:r>
            <a:r>
              <a:rPr lang="tr-TR" sz="2000" dirty="0">
                <a:solidFill>
                  <a:srgbClr val="FF0000"/>
                </a:solidFill>
                <a:latin typeface="Century Gold"/>
              </a:rPr>
              <a:t>Kimyasalların Sınıflandırılması ve Etiketlenmesine Yönelik Küresel Uyumlaştırma Sistemi</a:t>
            </a:r>
            <a:r>
              <a:rPr lang="tr-TR" sz="2000" dirty="0">
                <a:solidFill>
                  <a:srgbClr val="FF0000"/>
                </a:solidFill>
              </a:rPr>
              <a:t>  </a:t>
            </a:r>
            <a:r>
              <a:rPr lang="tr-TR" sz="2000" dirty="0">
                <a:solidFill>
                  <a:srgbClr val="FF0000"/>
                </a:solidFill>
                <a:latin typeface="Century Gothic" panose="020B0502020202020204" pitchFamily="34" charset="0"/>
                <a:ea typeface="Times New Roman" panose="02020603050405020304" pitchFamily="18" charset="0"/>
              </a:rPr>
              <a:t>kapsamında kimyasalların başlıca sınıflandırmaları:</a:t>
            </a:r>
          </a:p>
        </p:txBody>
      </p:sp>
    </p:spTree>
    <p:extLst>
      <p:ext uri="{BB962C8B-B14F-4D97-AF65-F5344CB8AC3E}">
        <p14:creationId xmlns:p14="http://schemas.microsoft.com/office/powerpoint/2010/main" val="2658715896"/>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579120" y="1385741"/>
            <a:ext cx="11399520" cy="5415842"/>
          </a:xfrm>
          <a:prstGeom prst="rect">
            <a:avLst/>
          </a:prstGeom>
        </p:spPr>
        <p:txBody>
          <a:bodyPr wrap="square">
            <a:spAutoFit/>
          </a:bodyPr>
          <a:lstStyle/>
          <a:p>
            <a:r>
              <a:rPr lang="tr-TR" sz="2000" b="1" dirty="0">
                <a:latin typeface="Century Gold"/>
                <a:ea typeface="Times New Roman" panose="02020603050405020304" pitchFamily="18" charset="0"/>
              </a:rPr>
              <a:t>2. Oksitleyici Maddeler:</a:t>
            </a:r>
          </a:p>
          <a:p>
            <a:pPr marL="342900" lvl="0" indent="-342900">
              <a:lnSpc>
                <a:spcPct val="107000"/>
              </a:lnSpc>
              <a:spcAft>
                <a:spcPts val="800"/>
              </a:spcAft>
              <a:buSzPts val="1000"/>
              <a:buFont typeface="Symbol" panose="05050102010706020507" pitchFamily="18" charset="2"/>
              <a:buChar char=""/>
              <a:tabLst>
                <a:tab pos="457200" algn="l"/>
              </a:tabLst>
            </a:pPr>
            <a:r>
              <a:rPr lang="tr-TR" sz="2000" dirty="0">
                <a:latin typeface="Century Gold"/>
                <a:ea typeface="Calibri" panose="020F0502020204030204" pitchFamily="34" charset="0"/>
                <a:cs typeface="Times New Roman" panose="02020603050405020304" pitchFamily="18" charset="0"/>
              </a:rPr>
              <a:t>Bu maddeler, başka bir maddenin yanmasını hızlandırır veya destekler. Oksitleyici kimyasallar yangın riskini artırabilir (örneğin, hidrojen peroksit, potasyum permanganat).</a:t>
            </a:r>
          </a:p>
          <a:p>
            <a:r>
              <a:rPr lang="tr-TR" sz="2000" b="1" dirty="0">
                <a:latin typeface="Century Gold"/>
                <a:ea typeface="Times New Roman" panose="02020603050405020304" pitchFamily="18" charset="0"/>
              </a:rPr>
              <a:t>3. </a:t>
            </a:r>
            <a:r>
              <a:rPr lang="tr-TR" sz="2000" b="1" dirty="0" smtClean="0">
                <a:latin typeface="Century Gold"/>
                <a:ea typeface="Times New Roman" panose="02020603050405020304" pitchFamily="18" charset="0"/>
              </a:rPr>
              <a:t>Zehirli (</a:t>
            </a:r>
            <a:r>
              <a:rPr lang="tr-TR" sz="2000" b="1" dirty="0" err="1" smtClean="0">
                <a:latin typeface="Century Gold"/>
                <a:ea typeface="Times New Roman" panose="02020603050405020304" pitchFamily="18" charset="0"/>
              </a:rPr>
              <a:t>Toksik</a:t>
            </a:r>
            <a:r>
              <a:rPr lang="tr-TR" sz="2000" b="1" dirty="0" smtClean="0">
                <a:latin typeface="Century Gold"/>
                <a:ea typeface="Times New Roman" panose="02020603050405020304" pitchFamily="18" charset="0"/>
              </a:rPr>
              <a:t>) Maddeler:</a:t>
            </a:r>
          </a:p>
          <a:p>
            <a:pPr marL="342900" lvl="0" indent="-342900">
              <a:lnSpc>
                <a:spcPct val="107000"/>
              </a:lnSpc>
              <a:spcBef>
                <a:spcPts val="0"/>
              </a:spcBef>
              <a:spcAft>
                <a:spcPts val="0"/>
              </a:spcAft>
              <a:buSzPts val="1000"/>
              <a:buFont typeface="Symbol" panose="05050102010706020507" pitchFamily="18" charset="2"/>
              <a:buChar char=""/>
              <a:tabLst>
                <a:tab pos="457200" algn="l"/>
              </a:tabLst>
            </a:pPr>
            <a:r>
              <a:rPr lang="tr-TR" sz="2000" b="1" dirty="0" smtClean="0">
                <a:latin typeface="Century Gold"/>
                <a:ea typeface="Calibri" panose="020F0502020204030204" pitchFamily="34" charset="0"/>
                <a:cs typeface="Times New Roman" panose="02020603050405020304" pitchFamily="18" charset="0"/>
              </a:rPr>
              <a:t>Akut </a:t>
            </a:r>
            <a:r>
              <a:rPr lang="tr-TR" sz="2000" b="1" dirty="0" err="1" smtClean="0">
                <a:latin typeface="Century Gold"/>
                <a:ea typeface="Calibri" panose="020F0502020204030204" pitchFamily="34" charset="0"/>
                <a:cs typeface="Times New Roman" panose="02020603050405020304" pitchFamily="18" charset="0"/>
              </a:rPr>
              <a:t>Toksik</a:t>
            </a:r>
            <a:r>
              <a:rPr lang="tr-TR" sz="2000" b="1" dirty="0" smtClean="0">
                <a:latin typeface="Century Gold"/>
                <a:ea typeface="Calibri" panose="020F0502020204030204" pitchFamily="34" charset="0"/>
                <a:cs typeface="Times New Roman" panose="02020603050405020304" pitchFamily="18" charset="0"/>
              </a:rPr>
              <a:t> Maddeler:</a:t>
            </a:r>
            <a:r>
              <a:rPr lang="tr-TR" sz="2000" dirty="0" smtClean="0">
                <a:latin typeface="Century Gold"/>
                <a:ea typeface="Calibri" panose="020F0502020204030204" pitchFamily="34" charset="0"/>
                <a:cs typeface="Times New Roman" panose="02020603050405020304" pitchFamily="18" charset="0"/>
              </a:rPr>
              <a:t> Vücuda hızla etki ederek zehirlenme veya ölüm riski taşıyan maddeler (örneğin, siyanür, arsenik).</a:t>
            </a:r>
          </a:p>
          <a:p>
            <a:pPr marL="342900" lvl="0" indent="-342900">
              <a:lnSpc>
                <a:spcPct val="107000"/>
              </a:lnSpc>
              <a:spcBef>
                <a:spcPts val="0"/>
              </a:spcBef>
              <a:spcAft>
                <a:spcPts val="0"/>
              </a:spcAft>
              <a:buSzPts val="1000"/>
              <a:buFont typeface="Symbol" panose="05050102010706020507" pitchFamily="18" charset="2"/>
              <a:buChar char=""/>
              <a:tabLst>
                <a:tab pos="457200" algn="l"/>
              </a:tabLst>
            </a:pPr>
            <a:r>
              <a:rPr lang="tr-TR" sz="2000" b="1" dirty="0" smtClean="0">
                <a:latin typeface="Century Gold"/>
                <a:ea typeface="Calibri" panose="020F0502020204030204" pitchFamily="34" charset="0"/>
                <a:cs typeface="Times New Roman" panose="02020603050405020304" pitchFamily="18" charset="0"/>
              </a:rPr>
              <a:t>Kronik </a:t>
            </a:r>
            <a:r>
              <a:rPr lang="tr-TR" sz="2000" b="1" dirty="0" err="1">
                <a:latin typeface="Century Gold"/>
                <a:ea typeface="Calibri" panose="020F0502020204030204" pitchFamily="34" charset="0"/>
                <a:cs typeface="Times New Roman" panose="02020603050405020304" pitchFamily="18" charset="0"/>
              </a:rPr>
              <a:t>Toksik</a:t>
            </a:r>
            <a:r>
              <a:rPr lang="tr-TR" sz="2000" b="1" dirty="0">
                <a:latin typeface="Century Gold"/>
                <a:ea typeface="Calibri" panose="020F0502020204030204" pitchFamily="34" charset="0"/>
                <a:cs typeface="Times New Roman" panose="02020603050405020304" pitchFamily="18" charset="0"/>
              </a:rPr>
              <a:t> Maddeler:</a:t>
            </a:r>
            <a:r>
              <a:rPr lang="tr-TR" sz="2000" dirty="0">
                <a:latin typeface="Century Gold"/>
                <a:ea typeface="Calibri" panose="020F0502020204030204" pitchFamily="34" charset="0"/>
                <a:cs typeface="Times New Roman" panose="02020603050405020304" pitchFamily="18" charset="0"/>
              </a:rPr>
              <a:t> Uzun süreli </a:t>
            </a:r>
            <a:r>
              <a:rPr lang="tr-TR" sz="2000" dirty="0" err="1">
                <a:latin typeface="Century Gold"/>
                <a:ea typeface="Calibri" panose="020F0502020204030204" pitchFamily="34" charset="0"/>
                <a:cs typeface="Times New Roman" panose="02020603050405020304" pitchFamily="18" charset="0"/>
              </a:rPr>
              <a:t>maruziyetle</a:t>
            </a:r>
            <a:r>
              <a:rPr lang="tr-TR" sz="2000" dirty="0">
                <a:latin typeface="Century Gold"/>
                <a:ea typeface="Calibri" panose="020F0502020204030204" pitchFamily="34" charset="0"/>
                <a:cs typeface="Times New Roman" panose="02020603050405020304" pitchFamily="18" charset="0"/>
              </a:rPr>
              <a:t> sağlık sorunlarına yol açabilen maddeler (örneğin, kurşun, kadmiyum</a:t>
            </a:r>
            <a:r>
              <a:rPr lang="tr-TR" sz="2000" dirty="0" smtClean="0">
                <a:latin typeface="Century Gold"/>
                <a:ea typeface="Calibri" panose="020F0502020204030204" pitchFamily="34" charset="0"/>
                <a:cs typeface="Times New Roman" panose="02020603050405020304" pitchFamily="18" charset="0"/>
              </a:rPr>
              <a:t>).</a:t>
            </a:r>
          </a:p>
          <a:p>
            <a:r>
              <a:rPr lang="tr-TR" sz="2000" b="1" dirty="0">
                <a:latin typeface="Century Gold"/>
              </a:rPr>
              <a:t>4. </a:t>
            </a:r>
            <a:r>
              <a:rPr lang="tr-TR" sz="2000" b="1" dirty="0" err="1">
                <a:latin typeface="Century Gold"/>
              </a:rPr>
              <a:t>Korozif</a:t>
            </a:r>
            <a:r>
              <a:rPr lang="tr-TR" sz="2000" b="1" dirty="0">
                <a:latin typeface="Century Gold"/>
              </a:rPr>
              <a:t> (Aşındırıcı) Maddeler:</a:t>
            </a:r>
          </a:p>
          <a:p>
            <a:pPr marL="342900" lvl="0" indent="-342900">
              <a:buFont typeface="Arial" panose="020B0604020202020204" pitchFamily="34" charset="0"/>
              <a:buChar char="•"/>
            </a:pPr>
            <a:r>
              <a:rPr lang="tr-TR" sz="2000" dirty="0">
                <a:latin typeface="Century Gold"/>
              </a:rPr>
              <a:t>Metal veya doku üzerinde ciddi aşındırıcı etkilere sahip olan maddeler. İnsan vücudu ile temas ettiğinde ciddi yanıklara neden olabilirler (örneğin, sülfürik asit, hidroklorik asit</a:t>
            </a:r>
            <a:r>
              <a:rPr lang="tr-TR" sz="2000" dirty="0" smtClean="0">
                <a:latin typeface="Century Gold"/>
              </a:rPr>
              <a:t>).</a:t>
            </a:r>
          </a:p>
          <a:p>
            <a:r>
              <a:rPr lang="tr-TR" sz="2000" b="1" dirty="0" smtClean="0">
                <a:latin typeface="Century Gold"/>
                <a:ea typeface="Times New Roman" panose="02020603050405020304" pitchFamily="18" charset="0"/>
              </a:rPr>
              <a:t>5</a:t>
            </a:r>
            <a:r>
              <a:rPr lang="tr-TR" sz="2000" b="1" dirty="0">
                <a:latin typeface="Century Gold"/>
                <a:ea typeface="Times New Roman" panose="02020603050405020304" pitchFamily="18" charset="0"/>
              </a:rPr>
              <a:t>. Tahriş Edici Maddeler:</a:t>
            </a:r>
          </a:p>
          <a:p>
            <a:pPr marL="342900" lvl="0" indent="-342900">
              <a:lnSpc>
                <a:spcPct val="107000"/>
              </a:lnSpc>
              <a:spcAft>
                <a:spcPts val="800"/>
              </a:spcAft>
              <a:buSzPts val="1000"/>
              <a:buFont typeface="Symbol" panose="05050102010706020507" pitchFamily="18" charset="2"/>
              <a:buChar char=""/>
              <a:tabLst>
                <a:tab pos="457200" algn="l"/>
              </a:tabLst>
            </a:pPr>
            <a:r>
              <a:rPr lang="tr-TR" sz="2000" dirty="0">
                <a:latin typeface="Century Gold"/>
                <a:ea typeface="Calibri" panose="020F0502020204030204" pitchFamily="34" charset="0"/>
                <a:cs typeface="Times New Roman" panose="02020603050405020304" pitchFamily="18" charset="0"/>
              </a:rPr>
              <a:t>Cilt, göz veya solunum yollarında tahrişe neden olan kimyasallar. Kısa süreli temas bile rahatsızlık veya hasara yol açabilir (örneğin, amonyak buharı, klor).</a:t>
            </a:r>
          </a:p>
          <a:p>
            <a:pPr lvl="0"/>
            <a:endParaRPr lang="tr-TR" sz="2000" dirty="0">
              <a:latin typeface="Century Gold"/>
            </a:endParaRPr>
          </a:p>
          <a:p>
            <a:pPr marL="342900" lvl="0" indent="-342900">
              <a:lnSpc>
                <a:spcPct val="107000"/>
              </a:lnSpc>
              <a:spcAft>
                <a:spcPts val="800"/>
              </a:spcAft>
              <a:buSzPts val="1000"/>
              <a:buFont typeface="Symbol" panose="05050102010706020507" pitchFamily="18" charset="2"/>
              <a:buChar char=""/>
              <a:tabLst>
                <a:tab pos="457200" algn="l"/>
              </a:tabLst>
            </a:pPr>
            <a:endParaRPr lang="tr-TR" sz="2000" dirty="0">
              <a:ea typeface="Calibri" panose="020F0502020204030204" pitchFamily="34" charset="0"/>
              <a:cs typeface="Times New Roman" panose="02020603050405020304" pitchFamily="18" charset="0"/>
            </a:endParaRPr>
          </a:p>
        </p:txBody>
      </p:sp>
      <p:sp>
        <p:nvSpPr>
          <p:cNvPr id="7" name="Dikdörtgen 6"/>
          <p:cNvSpPr/>
          <p:nvPr/>
        </p:nvSpPr>
        <p:spPr>
          <a:xfrm>
            <a:off x="1634787" y="338928"/>
            <a:ext cx="9491386" cy="707886"/>
          </a:xfrm>
          <a:prstGeom prst="rect">
            <a:avLst/>
          </a:prstGeom>
        </p:spPr>
        <p:txBody>
          <a:bodyPr wrap="square">
            <a:spAutoFit/>
          </a:bodyPr>
          <a:lstStyle/>
          <a:p>
            <a:r>
              <a:rPr lang="tr-TR" sz="2000" b="1" dirty="0" err="1">
                <a:solidFill>
                  <a:srgbClr val="FF0000"/>
                </a:solidFill>
                <a:latin typeface="Century Gothic" panose="020B0502020202020204" pitchFamily="34" charset="0"/>
                <a:ea typeface="Times New Roman" panose="02020603050405020304" pitchFamily="18" charset="0"/>
              </a:rPr>
              <a:t>GHS</a:t>
            </a:r>
            <a:r>
              <a:rPr lang="tr-TR" sz="2000" b="1" dirty="0">
                <a:solidFill>
                  <a:srgbClr val="FF0000"/>
                </a:solidFill>
                <a:latin typeface="Century Gothic" panose="020B0502020202020204" pitchFamily="34" charset="0"/>
                <a:ea typeface="Times New Roman" panose="02020603050405020304" pitchFamily="18" charset="0"/>
              </a:rPr>
              <a:t> (Global </a:t>
            </a:r>
            <a:r>
              <a:rPr lang="tr-TR" sz="2000" b="1" dirty="0" err="1">
                <a:solidFill>
                  <a:srgbClr val="FF0000"/>
                </a:solidFill>
                <a:latin typeface="Century Gothic" panose="020B0502020202020204" pitchFamily="34" charset="0"/>
                <a:ea typeface="Times New Roman" panose="02020603050405020304" pitchFamily="18" charset="0"/>
              </a:rPr>
              <a:t>Harmonized</a:t>
            </a:r>
            <a:r>
              <a:rPr lang="tr-TR" sz="2000" b="1" dirty="0">
                <a:solidFill>
                  <a:srgbClr val="FF0000"/>
                </a:solidFill>
                <a:latin typeface="Century Gothic" panose="020B0502020202020204" pitchFamily="34" charset="0"/>
                <a:ea typeface="Times New Roman" panose="02020603050405020304" pitchFamily="18" charset="0"/>
              </a:rPr>
              <a:t> </a:t>
            </a:r>
            <a:r>
              <a:rPr lang="tr-TR" sz="2000" b="1" dirty="0" err="1">
                <a:solidFill>
                  <a:srgbClr val="FF0000"/>
                </a:solidFill>
                <a:latin typeface="Century Gothic" panose="020B0502020202020204" pitchFamily="34" charset="0"/>
                <a:ea typeface="Times New Roman" panose="02020603050405020304" pitchFamily="18" charset="0"/>
              </a:rPr>
              <a:t>System</a:t>
            </a:r>
            <a:r>
              <a:rPr lang="tr-TR" sz="2000" b="1" dirty="0">
                <a:solidFill>
                  <a:srgbClr val="FF0000"/>
                </a:solidFill>
                <a:latin typeface="Century Gothic" panose="020B0502020202020204" pitchFamily="34" charset="0"/>
                <a:ea typeface="Times New Roman" panose="02020603050405020304" pitchFamily="18" charset="0"/>
              </a:rPr>
              <a:t>)</a:t>
            </a:r>
            <a:r>
              <a:rPr lang="tr-TR" sz="2000" dirty="0">
                <a:solidFill>
                  <a:srgbClr val="FF0000"/>
                </a:solidFill>
                <a:latin typeface="Century Gothic" panose="020B0502020202020204" pitchFamily="34" charset="0"/>
                <a:ea typeface="Times New Roman" panose="02020603050405020304" pitchFamily="18" charset="0"/>
              </a:rPr>
              <a:t> </a:t>
            </a:r>
            <a:r>
              <a:rPr lang="tr-TR" sz="2000" dirty="0">
                <a:solidFill>
                  <a:srgbClr val="FF0000"/>
                </a:solidFill>
                <a:latin typeface="Century Gold"/>
              </a:rPr>
              <a:t>Kimyasalların Sınıflandırılması ve Etiketlenmesine Yönelik Küresel Uyumlaştırma </a:t>
            </a:r>
            <a:r>
              <a:rPr lang="tr-TR" sz="2000" dirty="0" smtClean="0">
                <a:solidFill>
                  <a:srgbClr val="FF0000"/>
                </a:solidFill>
                <a:latin typeface="Century Gold"/>
              </a:rPr>
              <a:t>Sistemi</a:t>
            </a:r>
            <a:endParaRPr lang="tr-TR" sz="2000" dirty="0">
              <a:solidFill>
                <a:srgbClr val="FF0000"/>
              </a:solidFill>
              <a:latin typeface="Century Gothic" panose="020B0502020202020204" pitchFamily="34" charset="0"/>
              <a:ea typeface="Times New Roman" panose="02020603050405020304" pitchFamily="18" charset="0"/>
            </a:endParaRPr>
          </a:p>
        </p:txBody>
      </p:sp>
    </p:spTree>
    <p:extLst>
      <p:ext uri="{BB962C8B-B14F-4D97-AF65-F5344CB8AC3E}">
        <p14:creationId xmlns:p14="http://schemas.microsoft.com/office/powerpoint/2010/main" val="4037039513"/>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559074" y="1505027"/>
            <a:ext cx="10617200" cy="5167568"/>
          </a:xfrm>
          <a:prstGeom prst="rect">
            <a:avLst/>
          </a:prstGeom>
        </p:spPr>
        <p:txBody>
          <a:bodyPr wrap="square">
            <a:spAutoFit/>
          </a:bodyPr>
          <a:lstStyle/>
          <a:p>
            <a:r>
              <a:rPr lang="tr-TR" sz="2000" b="1" dirty="0" smtClean="0">
                <a:latin typeface="Century Gold"/>
                <a:ea typeface="Times New Roman" panose="02020603050405020304" pitchFamily="18" charset="0"/>
              </a:rPr>
              <a:t>6</a:t>
            </a:r>
            <a:r>
              <a:rPr lang="tr-TR" sz="2000" b="1" dirty="0">
                <a:latin typeface="Century Gold"/>
                <a:ea typeface="Times New Roman" panose="02020603050405020304" pitchFamily="18" charset="0"/>
              </a:rPr>
              <a:t>. Solunum Yolu Duyarlılığına Neden Olan Maddeler:</a:t>
            </a:r>
          </a:p>
          <a:p>
            <a:pPr marL="342900" lvl="0" indent="-342900">
              <a:lnSpc>
                <a:spcPct val="107000"/>
              </a:lnSpc>
              <a:spcAft>
                <a:spcPts val="800"/>
              </a:spcAft>
              <a:buSzPts val="1000"/>
              <a:buFont typeface="Symbol" panose="05050102010706020507" pitchFamily="18" charset="2"/>
              <a:buChar char=""/>
              <a:tabLst>
                <a:tab pos="457200" algn="l"/>
              </a:tabLst>
            </a:pPr>
            <a:r>
              <a:rPr lang="tr-TR" sz="2000" dirty="0">
                <a:latin typeface="Century Gold"/>
                <a:ea typeface="Calibri" panose="020F0502020204030204" pitchFamily="34" charset="0"/>
                <a:cs typeface="Times New Roman" panose="02020603050405020304" pitchFamily="18" charset="0"/>
              </a:rPr>
              <a:t>Solunduğunda alerjik reaksiyonlara neden olabilecek kimyasallar (örneğin, </a:t>
            </a:r>
            <a:r>
              <a:rPr lang="tr-TR" sz="2000" dirty="0" err="1">
                <a:latin typeface="Century Gold"/>
                <a:ea typeface="Calibri" panose="020F0502020204030204" pitchFamily="34" charset="0"/>
                <a:cs typeface="Times New Roman" panose="02020603050405020304" pitchFamily="18" charset="0"/>
              </a:rPr>
              <a:t>izosiyanatlar</a:t>
            </a:r>
            <a:r>
              <a:rPr lang="tr-TR" sz="2000" dirty="0">
                <a:latin typeface="Century Gold"/>
                <a:ea typeface="Calibri" panose="020F0502020204030204" pitchFamily="34" charset="0"/>
                <a:cs typeface="Times New Roman" panose="02020603050405020304" pitchFamily="18" charset="0"/>
              </a:rPr>
              <a:t>, formaldehit).</a:t>
            </a:r>
          </a:p>
          <a:p>
            <a:r>
              <a:rPr lang="tr-TR" sz="2000" b="1" dirty="0">
                <a:latin typeface="Century Gold"/>
                <a:ea typeface="Times New Roman" panose="02020603050405020304" pitchFamily="18" charset="0"/>
              </a:rPr>
              <a:t>7. Çevreye Zararlı Maddeler:</a:t>
            </a:r>
          </a:p>
          <a:p>
            <a:pPr marL="342900" lvl="0" indent="-342900">
              <a:lnSpc>
                <a:spcPct val="107000"/>
              </a:lnSpc>
              <a:spcAft>
                <a:spcPts val="800"/>
              </a:spcAft>
              <a:buSzPts val="1000"/>
              <a:buFont typeface="Symbol" panose="05050102010706020507" pitchFamily="18" charset="2"/>
              <a:buChar char=""/>
              <a:tabLst>
                <a:tab pos="457200" algn="l"/>
              </a:tabLst>
            </a:pPr>
            <a:r>
              <a:rPr lang="tr-TR" sz="2000" dirty="0">
                <a:latin typeface="Century Gold"/>
                <a:ea typeface="Calibri" panose="020F0502020204030204" pitchFamily="34" charset="0"/>
                <a:cs typeface="Times New Roman" panose="02020603050405020304" pitchFamily="18" charset="0"/>
              </a:rPr>
              <a:t>Su kaynaklarına veya çevreye karıştığında uzun vadede ciddi zararlara yol açabilen maddeler. Çevresel tehlike simgeleri ile işaretlenir (örneğin, cıva, pestisitler</a:t>
            </a:r>
            <a:r>
              <a:rPr lang="tr-TR" sz="2000" dirty="0" smtClean="0">
                <a:latin typeface="Century Gold"/>
                <a:ea typeface="Calibri" panose="020F0502020204030204" pitchFamily="34" charset="0"/>
                <a:cs typeface="Times New Roman" panose="02020603050405020304" pitchFamily="18" charset="0"/>
              </a:rPr>
              <a:t>).</a:t>
            </a:r>
          </a:p>
          <a:p>
            <a:r>
              <a:rPr lang="tr-TR" sz="2000" b="1" dirty="0">
                <a:latin typeface="Century Gold"/>
              </a:rPr>
              <a:t>8</a:t>
            </a:r>
            <a:r>
              <a:rPr lang="tr-TR" sz="2000" b="1" dirty="0" smtClean="0">
                <a:latin typeface="Century Gold"/>
              </a:rPr>
              <a:t>. </a:t>
            </a:r>
            <a:r>
              <a:rPr lang="tr-TR" sz="2000" b="1" dirty="0">
                <a:latin typeface="Century Gold"/>
              </a:rPr>
              <a:t>Radyoaktif Maddeler:</a:t>
            </a:r>
          </a:p>
          <a:p>
            <a:pPr marL="342900" lvl="0" indent="-342900">
              <a:buFont typeface="Arial" panose="020B0604020202020204" pitchFamily="34" charset="0"/>
              <a:buChar char="•"/>
            </a:pPr>
            <a:r>
              <a:rPr lang="tr-TR" sz="2000" dirty="0">
                <a:latin typeface="Century Gold"/>
              </a:rPr>
              <a:t>Atom çekirdeğinin parçalanmasıyla radyasyon yayan maddeler. İnsan sağlığına ve çevreye ciddi zarar verebilirler (örneğin, uranyum, plütonyum</a:t>
            </a:r>
            <a:r>
              <a:rPr lang="tr-TR" sz="2000" dirty="0" smtClean="0">
                <a:latin typeface="Century Gold"/>
              </a:rPr>
              <a:t>).</a:t>
            </a:r>
          </a:p>
          <a:p>
            <a:r>
              <a:rPr lang="tr-TR" sz="2000" b="1" dirty="0">
                <a:latin typeface="Century Gold"/>
                <a:ea typeface="Times New Roman" panose="02020603050405020304" pitchFamily="18" charset="0"/>
              </a:rPr>
              <a:t>9</a:t>
            </a:r>
            <a:r>
              <a:rPr lang="tr-TR" sz="2000" b="1" dirty="0" smtClean="0">
                <a:latin typeface="Century Gold"/>
                <a:ea typeface="Times New Roman" panose="02020603050405020304" pitchFamily="18" charset="0"/>
              </a:rPr>
              <a:t>. </a:t>
            </a:r>
            <a:r>
              <a:rPr lang="tr-TR" sz="2000" b="1" dirty="0">
                <a:latin typeface="Century Gold"/>
                <a:ea typeface="Times New Roman" panose="02020603050405020304" pitchFamily="18" charset="0"/>
              </a:rPr>
              <a:t>Biyolojik Tehlike İçeren Maddeler:</a:t>
            </a:r>
          </a:p>
          <a:p>
            <a:pPr marL="342900" lvl="0" indent="-342900">
              <a:lnSpc>
                <a:spcPct val="107000"/>
              </a:lnSpc>
              <a:spcAft>
                <a:spcPts val="800"/>
              </a:spcAft>
              <a:buSzPts val="1000"/>
              <a:buFont typeface="Symbol" panose="05050102010706020507" pitchFamily="18" charset="2"/>
              <a:buChar char=""/>
              <a:tabLst>
                <a:tab pos="457200" algn="l"/>
              </a:tabLst>
            </a:pPr>
            <a:r>
              <a:rPr lang="tr-TR" sz="2000" dirty="0">
                <a:latin typeface="Century Gold"/>
                <a:ea typeface="Calibri" panose="020F0502020204030204" pitchFamily="34" charset="0"/>
                <a:cs typeface="Times New Roman" panose="02020603050405020304" pitchFamily="18" charset="0"/>
              </a:rPr>
              <a:t>Mikroorganizmalar, virüsler veya bakteriler içeren ve insan sağlığını tehdit eden maddeler. Genellikle tıbbi ve </a:t>
            </a:r>
            <a:r>
              <a:rPr lang="tr-TR" sz="2000" dirty="0" err="1">
                <a:latin typeface="Century Gold"/>
                <a:ea typeface="Calibri" panose="020F0502020204030204" pitchFamily="34" charset="0"/>
                <a:cs typeface="Times New Roman" panose="02020603050405020304" pitchFamily="18" charset="0"/>
              </a:rPr>
              <a:t>biyoteknolojik</a:t>
            </a:r>
            <a:r>
              <a:rPr lang="tr-TR" sz="2000" dirty="0">
                <a:latin typeface="Century Gold"/>
                <a:ea typeface="Calibri" panose="020F0502020204030204" pitchFamily="34" charset="0"/>
                <a:cs typeface="Times New Roman" panose="02020603050405020304" pitchFamily="18" charset="0"/>
              </a:rPr>
              <a:t> süreçlerde kullanılır (örneğin, bakteriyel toksinler).</a:t>
            </a:r>
          </a:p>
          <a:p>
            <a:pPr marL="342900" lvl="0" indent="-342900">
              <a:buFont typeface="Arial" panose="020B0604020202020204" pitchFamily="34" charset="0"/>
              <a:buChar char="•"/>
            </a:pPr>
            <a:endParaRPr lang="tr-TR" sz="2000" dirty="0" smtClean="0">
              <a:latin typeface="Century Gold"/>
            </a:endParaRPr>
          </a:p>
          <a:p>
            <a:pPr marL="342900" lvl="0" indent="-342900">
              <a:buFont typeface="Arial" panose="020B0604020202020204" pitchFamily="34" charset="0"/>
              <a:buChar char="•"/>
            </a:pPr>
            <a:endParaRPr lang="tr-TR" sz="2000" dirty="0">
              <a:latin typeface="Century Gold"/>
            </a:endParaRPr>
          </a:p>
          <a:p>
            <a:pPr marL="342900" lvl="0" indent="-342900">
              <a:lnSpc>
                <a:spcPct val="107000"/>
              </a:lnSpc>
              <a:spcAft>
                <a:spcPts val="800"/>
              </a:spcAft>
              <a:buSzPts val="1000"/>
              <a:buFont typeface="Symbol" panose="05050102010706020507" pitchFamily="18" charset="2"/>
              <a:buChar char=""/>
              <a:tabLst>
                <a:tab pos="457200" algn="l"/>
              </a:tabLst>
            </a:pPr>
            <a:endParaRPr lang="tr-TR" sz="2000" dirty="0">
              <a:latin typeface="Century Gold"/>
              <a:ea typeface="Calibri" panose="020F0502020204030204" pitchFamily="34" charset="0"/>
              <a:cs typeface="Times New Roman" panose="02020603050405020304" pitchFamily="18" charset="0"/>
            </a:endParaRPr>
          </a:p>
        </p:txBody>
      </p:sp>
      <p:sp>
        <p:nvSpPr>
          <p:cNvPr id="6" name="Dikdörtgen 5"/>
          <p:cNvSpPr/>
          <p:nvPr/>
        </p:nvSpPr>
        <p:spPr>
          <a:xfrm>
            <a:off x="1634787" y="338928"/>
            <a:ext cx="9491386" cy="707886"/>
          </a:xfrm>
          <a:prstGeom prst="rect">
            <a:avLst/>
          </a:prstGeom>
        </p:spPr>
        <p:txBody>
          <a:bodyPr wrap="square">
            <a:spAutoFit/>
          </a:bodyPr>
          <a:lstStyle/>
          <a:p>
            <a:r>
              <a:rPr lang="tr-TR" sz="2000" b="1" dirty="0" err="1">
                <a:solidFill>
                  <a:srgbClr val="FF0000"/>
                </a:solidFill>
                <a:latin typeface="Century Gothic" panose="020B0502020202020204" pitchFamily="34" charset="0"/>
                <a:ea typeface="Times New Roman" panose="02020603050405020304" pitchFamily="18" charset="0"/>
              </a:rPr>
              <a:t>GHS</a:t>
            </a:r>
            <a:r>
              <a:rPr lang="tr-TR" sz="2000" b="1" dirty="0">
                <a:solidFill>
                  <a:srgbClr val="FF0000"/>
                </a:solidFill>
                <a:latin typeface="Century Gothic" panose="020B0502020202020204" pitchFamily="34" charset="0"/>
                <a:ea typeface="Times New Roman" panose="02020603050405020304" pitchFamily="18" charset="0"/>
              </a:rPr>
              <a:t> (Global </a:t>
            </a:r>
            <a:r>
              <a:rPr lang="tr-TR" sz="2000" b="1" dirty="0" err="1">
                <a:solidFill>
                  <a:srgbClr val="FF0000"/>
                </a:solidFill>
                <a:latin typeface="Century Gothic" panose="020B0502020202020204" pitchFamily="34" charset="0"/>
                <a:ea typeface="Times New Roman" panose="02020603050405020304" pitchFamily="18" charset="0"/>
              </a:rPr>
              <a:t>Harmonized</a:t>
            </a:r>
            <a:r>
              <a:rPr lang="tr-TR" sz="2000" b="1" dirty="0">
                <a:solidFill>
                  <a:srgbClr val="FF0000"/>
                </a:solidFill>
                <a:latin typeface="Century Gothic" panose="020B0502020202020204" pitchFamily="34" charset="0"/>
                <a:ea typeface="Times New Roman" panose="02020603050405020304" pitchFamily="18" charset="0"/>
              </a:rPr>
              <a:t> </a:t>
            </a:r>
            <a:r>
              <a:rPr lang="tr-TR" sz="2000" b="1" dirty="0" err="1">
                <a:solidFill>
                  <a:srgbClr val="FF0000"/>
                </a:solidFill>
                <a:latin typeface="Century Gothic" panose="020B0502020202020204" pitchFamily="34" charset="0"/>
                <a:ea typeface="Times New Roman" panose="02020603050405020304" pitchFamily="18" charset="0"/>
              </a:rPr>
              <a:t>System</a:t>
            </a:r>
            <a:r>
              <a:rPr lang="tr-TR" sz="2000" b="1" dirty="0">
                <a:solidFill>
                  <a:srgbClr val="FF0000"/>
                </a:solidFill>
                <a:latin typeface="Century Gothic" panose="020B0502020202020204" pitchFamily="34" charset="0"/>
                <a:ea typeface="Times New Roman" panose="02020603050405020304" pitchFamily="18" charset="0"/>
              </a:rPr>
              <a:t>)</a:t>
            </a:r>
            <a:r>
              <a:rPr lang="tr-TR" sz="2000" dirty="0">
                <a:solidFill>
                  <a:srgbClr val="FF0000"/>
                </a:solidFill>
                <a:latin typeface="Century Gothic" panose="020B0502020202020204" pitchFamily="34" charset="0"/>
                <a:ea typeface="Times New Roman" panose="02020603050405020304" pitchFamily="18" charset="0"/>
              </a:rPr>
              <a:t> </a:t>
            </a:r>
            <a:r>
              <a:rPr lang="tr-TR" sz="2000" dirty="0">
                <a:solidFill>
                  <a:srgbClr val="FF0000"/>
                </a:solidFill>
                <a:latin typeface="Century Gold"/>
              </a:rPr>
              <a:t>Kimyasalların Sınıflandırılması ve Etiketlenmesine Yönelik Küresel Uyumlaştırma </a:t>
            </a:r>
            <a:r>
              <a:rPr lang="tr-TR" sz="2000" dirty="0" smtClean="0">
                <a:solidFill>
                  <a:srgbClr val="FF0000"/>
                </a:solidFill>
                <a:latin typeface="Century Gold"/>
              </a:rPr>
              <a:t>Sistemi</a:t>
            </a:r>
            <a:endParaRPr lang="tr-TR" sz="2000" dirty="0">
              <a:solidFill>
                <a:srgbClr val="FF0000"/>
              </a:solidFill>
              <a:latin typeface="Century Gothic" panose="020B0502020202020204" pitchFamily="34" charset="0"/>
              <a:ea typeface="Times New Roman" panose="02020603050405020304" pitchFamily="18" charset="0"/>
            </a:endParaRPr>
          </a:p>
        </p:txBody>
      </p:sp>
    </p:spTree>
    <p:extLst>
      <p:ext uri="{BB962C8B-B14F-4D97-AF65-F5344CB8AC3E}">
        <p14:creationId xmlns:p14="http://schemas.microsoft.com/office/powerpoint/2010/main" val="3535479240"/>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508000" y="1369128"/>
            <a:ext cx="11236960" cy="4719241"/>
          </a:xfrm>
          <a:prstGeom prst="rect">
            <a:avLst/>
          </a:prstGeom>
        </p:spPr>
        <p:txBody>
          <a:bodyPr wrap="square">
            <a:spAutoFit/>
          </a:bodyPr>
          <a:lstStyle/>
          <a:p>
            <a:r>
              <a:rPr lang="tr-TR" sz="2000" b="1" dirty="0" smtClean="0">
                <a:latin typeface="Century Gold"/>
                <a:ea typeface="Times New Roman" panose="02020603050405020304" pitchFamily="18" charset="0"/>
              </a:rPr>
              <a:t>10. </a:t>
            </a:r>
            <a:r>
              <a:rPr lang="tr-TR" sz="2000" b="1" dirty="0">
                <a:latin typeface="Century Gold"/>
                <a:ea typeface="Times New Roman" panose="02020603050405020304" pitchFamily="18" charset="0"/>
              </a:rPr>
              <a:t>Kanserojen, </a:t>
            </a:r>
            <a:r>
              <a:rPr lang="tr-TR" sz="2000" b="1" dirty="0" err="1">
                <a:latin typeface="Century Gold"/>
                <a:ea typeface="Times New Roman" panose="02020603050405020304" pitchFamily="18" charset="0"/>
              </a:rPr>
              <a:t>Mutajen</a:t>
            </a:r>
            <a:r>
              <a:rPr lang="tr-TR" sz="2000" b="1" dirty="0">
                <a:latin typeface="Century Gold"/>
                <a:ea typeface="Times New Roman" panose="02020603050405020304" pitchFamily="18" charset="0"/>
              </a:rPr>
              <a:t> ve </a:t>
            </a:r>
            <a:r>
              <a:rPr lang="tr-TR" sz="2000" b="1" dirty="0" err="1">
                <a:latin typeface="Century Gold"/>
                <a:ea typeface="Times New Roman" panose="02020603050405020304" pitchFamily="18" charset="0"/>
              </a:rPr>
              <a:t>Reprotoksik</a:t>
            </a:r>
            <a:r>
              <a:rPr lang="tr-TR" sz="2000" b="1" dirty="0">
                <a:latin typeface="Century Gold"/>
                <a:ea typeface="Times New Roman" panose="02020603050405020304" pitchFamily="18" charset="0"/>
              </a:rPr>
              <a:t> Maddeler:</a:t>
            </a:r>
          </a:p>
          <a:p>
            <a:pPr marL="342900" lvl="0" indent="-342900">
              <a:lnSpc>
                <a:spcPct val="107000"/>
              </a:lnSpc>
              <a:spcAft>
                <a:spcPts val="800"/>
              </a:spcAft>
              <a:buSzPts val="1000"/>
              <a:buFont typeface="Symbol" panose="05050102010706020507" pitchFamily="18" charset="2"/>
              <a:buChar char=""/>
              <a:tabLst>
                <a:tab pos="457200" algn="l"/>
              </a:tabLst>
            </a:pPr>
            <a:r>
              <a:rPr lang="tr-TR" sz="2000" b="1" dirty="0">
                <a:latin typeface="Century Gold"/>
                <a:ea typeface="Calibri" panose="020F0502020204030204" pitchFamily="34" charset="0"/>
                <a:cs typeface="Times New Roman" panose="02020603050405020304" pitchFamily="18" charset="0"/>
              </a:rPr>
              <a:t>Kanserojen Maddeler:</a:t>
            </a:r>
            <a:r>
              <a:rPr lang="tr-TR" sz="2000" dirty="0">
                <a:latin typeface="Century Gold"/>
                <a:ea typeface="Calibri" panose="020F0502020204030204" pitchFamily="34" charset="0"/>
                <a:cs typeface="Times New Roman" panose="02020603050405020304" pitchFamily="18" charset="0"/>
              </a:rPr>
              <a:t> Uzun süreli </a:t>
            </a:r>
            <a:r>
              <a:rPr lang="tr-TR" sz="2000" dirty="0" err="1">
                <a:latin typeface="Century Gold"/>
                <a:ea typeface="Calibri" panose="020F0502020204030204" pitchFamily="34" charset="0"/>
                <a:cs typeface="Times New Roman" panose="02020603050405020304" pitchFamily="18" charset="0"/>
              </a:rPr>
              <a:t>maruziyet</a:t>
            </a:r>
            <a:r>
              <a:rPr lang="tr-TR" sz="2000" dirty="0">
                <a:latin typeface="Century Gold"/>
                <a:ea typeface="Calibri" panose="020F0502020204030204" pitchFamily="34" charset="0"/>
                <a:cs typeface="Times New Roman" panose="02020603050405020304" pitchFamily="18" charset="0"/>
              </a:rPr>
              <a:t> sonucu kansere yol açabilen maddeler (örneğin, asbest, benzen).</a:t>
            </a:r>
          </a:p>
          <a:p>
            <a:pPr marL="342900" lvl="0" indent="-342900">
              <a:lnSpc>
                <a:spcPct val="107000"/>
              </a:lnSpc>
              <a:spcAft>
                <a:spcPts val="800"/>
              </a:spcAft>
              <a:buSzPts val="1000"/>
              <a:buFont typeface="Symbol" panose="05050102010706020507" pitchFamily="18" charset="2"/>
              <a:buChar char=""/>
              <a:tabLst>
                <a:tab pos="457200" algn="l"/>
              </a:tabLst>
            </a:pPr>
            <a:r>
              <a:rPr lang="tr-TR" sz="2000" b="1" dirty="0" err="1" smtClean="0">
                <a:latin typeface="Century Gold"/>
                <a:ea typeface="Calibri" panose="020F0502020204030204" pitchFamily="34" charset="0"/>
                <a:cs typeface="Times New Roman" panose="02020603050405020304" pitchFamily="18" charset="0"/>
              </a:rPr>
              <a:t>Mutajen</a:t>
            </a:r>
            <a:r>
              <a:rPr lang="tr-TR" sz="2000" b="1" dirty="0" smtClean="0">
                <a:latin typeface="Century Gold"/>
                <a:ea typeface="Calibri" panose="020F0502020204030204" pitchFamily="34" charset="0"/>
                <a:cs typeface="Times New Roman" panose="02020603050405020304" pitchFamily="18" charset="0"/>
              </a:rPr>
              <a:t> </a:t>
            </a:r>
            <a:r>
              <a:rPr lang="tr-TR" sz="2000" b="1" dirty="0">
                <a:latin typeface="Century Gold"/>
                <a:ea typeface="Calibri" panose="020F0502020204030204" pitchFamily="34" charset="0"/>
                <a:cs typeface="Times New Roman" panose="02020603050405020304" pitchFamily="18" charset="0"/>
              </a:rPr>
              <a:t>Maddeler:</a:t>
            </a:r>
            <a:r>
              <a:rPr lang="tr-TR" sz="2000" dirty="0">
                <a:latin typeface="Century Gold"/>
                <a:ea typeface="Calibri" panose="020F0502020204030204" pitchFamily="34" charset="0"/>
                <a:cs typeface="Times New Roman" panose="02020603050405020304" pitchFamily="18" charset="0"/>
              </a:rPr>
              <a:t> Genetik yapıda değişikliğe neden olabilecek maddeler (örneğin, etilen oksit).</a:t>
            </a:r>
          </a:p>
          <a:p>
            <a:pPr marL="342900" lvl="0" indent="-342900">
              <a:lnSpc>
                <a:spcPct val="107000"/>
              </a:lnSpc>
              <a:spcAft>
                <a:spcPts val="800"/>
              </a:spcAft>
              <a:buSzPts val="1000"/>
              <a:buFont typeface="Symbol" panose="05050102010706020507" pitchFamily="18" charset="2"/>
              <a:buChar char=""/>
              <a:tabLst>
                <a:tab pos="457200" algn="l"/>
              </a:tabLst>
            </a:pPr>
            <a:r>
              <a:rPr lang="tr-TR" sz="2000" b="1" dirty="0" err="1">
                <a:latin typeface="Century Gold"/>
                <a:ea typeface="Calibri" panose="020F0502020204030204" pitchFamily="34" charset="0"/>
                <a:cs typeface="Times New Roman" panose="02020603050405020304" pitchFamily="18" charset="0"/>
              </a:rPr>
              <a:t>Reprotoksik</a:t>
            </a:r>
            <a:r>
              <a:rPr lang="tr-TR" sz="2000" b="1" dirty="0">
                <a:latin typeface="Century Gold"/>
                <a:ea typeface="Calibri" panose="020F0502020204030204" pitchFamily="34" charset="0"/>
                <a:cs typeface="Times New Roman" panose="02020603050405020304" pitchFamily="18" charset="0"/>
              </a:rPr>
              <a:t> Maddeler:</a:t>
            </a:r>
            <a:r>
              <a:rPr lang="tr-TR" sz="2000" dirty="0">
                <a:latin typeface="Century Gold"/>
                <a:ea typeface="Calibri" panose="020F0502020204030204" pitchFamily="34" charset="0"/>
                <a:cs typeface="Times New Roman" panose="02020603050405020304" pitchFamily="18" charset="0"/>
              </a:rPr>
              <a:t> Üreme sistemine zarar verebilen ve doğmamış çocuklara etkisi olabilecek maddeler (örneğin, </a:t>
            </a:r>
            <a:r>
              <a:rPr lang="tr-TR" sz="2000" dirty="0" err="1">
                <a:latin typeface="Century Gold"/>
                <a:ea typeface="Calibri" panose="020F0502020204030204" pitchFamily="34" charset="0"/>
                <a:cs typeface="Times New Roman" panose="02020603050405020304" pitchFamily="18" charset="0"/>
              </a:rPr>
              <a:t>toluen</a:t>
            </a:r>
            <a:r>
              <a:rPr lang="tr-TR" sz="2000" dirty="0">
                <a:latin typeface="Century Gold"/>
                <a:ea typeface="Calibri" panose="020F0502020204030204" pitchFamily="34" charset="0"/>
                <a:cs typeface="Times New Roman" panose="02020603050405020304" pitchFamily="18" charset="0"/>
              </a:rPr>
              <a:t>, kurşun bileşikleri).</a:t>
            </a:r>
          </a:p>
          <a:p>
            <a:r>
              <a:rPr lang="tr-TR" sz="2000" b="1" dirty="0" smtClean="0">
                <a:latin typeface="Century Gold"/>
                <a:ea typeface="Times New Roman" panose="02020603050405020304" pitchFamily="18" charset="0"/>
              </a:rPr>
              <a:t>11</a:t>
            </a:r>
            <a:r>
              <a:rPr lang="tr-TR" sz="2000" b="1" dirty="0">
                <a:latin typeface="Century Gold"/>
                <a:ea typeface="Times New Roman" panose="02020603050405020304" pitchFamily="18" charset="0"/>
              </a:rPr>
              <a:t>. </a:t>
            </a:r>
            <a:r>
              <a:rPr lang="tr-TR" sz="2000" b="1" dirty="0" err="1">
                <a:latin typeface="Century Gold"/>
                <a:ea typeface="Times New Roman" panose="02020603050405020304" pitchFamily="18" charset="0"/>
              </a:rPr>
              <a:t>Kriyojenik</a:t>
            </a:r>
            <a:r>
              <a:rPr lang="tr-TR" sz="2000" b="1" dirty="0">
                <a:latin typeface="Century Gold"/>
                <a:ea typeface="Times New Roman" panose="02020603050405020304" pitchFamily="18" charset="0"/>
              </a:rPr>
              <a:t> (Aşırı Soğuk) Maddeler:</a:t>
            </a:r>
          </a:p>
          <a:p>
            <a:pPr marL="342900" lvl="0" indent="-342900">
              <a:lnSpc>
                <a:spcPct val="107000"/>
              </a:lnSpc>
              <a:spcAft>
                <a:spcPts val="800"/>
              </a:spcAft>
              <a:buSzPts val="1000"/>
              <a:buFont typeface="Symbol" panose="05050102010706020507" pitchFamily="18" charset="2"/>
              <a:buChar char=""/>
              <a:tabLst>
                <a:tab pos="457200" algn="l"/>
              </a:tabLst>
            </a:pPr>
            <a:r>
              <a:rPr lang="tr-TR" sz="2000" dirty="0">
                <a:latin typeface="Century Gold"/>
                <a:ea typeface="Calibri" panose="020F0502020204030204" pitchFamily="34" charset="0"/>
                <a:cs typeface="Times New Roman" panose="02020603050405020304" pitchFamily="18" charset="0"/>
              </a:rPr>
              <a:t>Çok düşük sıcaklıklarda bulunan ve ciltle temas ettiğinde donma yanıklarına neden olabilecek maddeler (örneğin, sıvı azot, sıvı oksijen).</a:t>
            </a:r>
          </a:p>
          <a:p>
            <a:r>
              <a:rPr lang="tr-TR" sz="2000" b="1" dirty="0">
                <a:latin typeface="Century Gold"/>
                <a:ea typeface="Times New Roman" panose="02020603050405020304" pitchFamily="18" charset="0"/>
              </a:rPr>
              <a:t>12. Basınçlı Gazlar:</a:t>
            </a:r>
          </a:p>
          <a:p>
            <a:pPr marL="342900" lvl="0" indent="-342900">
              <a:lnSpc>
                <a:spcPct val="107000"/>
              </a:lnSpc>
              <a:spcAft>
                <a:spcPts val="800"/>
              </a:spcAft>
              <a:buSzPts val="1000"/>
              <a:buFont typeface="Symbol" panose="05050102010706020507" pitchFamily="18" charset="2"/>
              <a:buChar char=""/>
              <a:tabLst>
                <a:tab pos="457200" algn="l"/>
              </a:tabLst>
            </a:pPr>
            <a:r>
              <a:rPr lang="tr-TR" sz="2000" dirty="0">
                <a:latin typeface="Century Gold"/>
                <a:ea typeface="Calibri" panose="020F0502020204030204" pitchFamily="34" charset="0"/>
                <a:cs typeface="Times New Roman" panose="02020603050405020304" pitchFamily="18" charset="0"/>
              </a:rPr>
              <a:t>Yüksek basınç altında depolanan gazlar. Sızma veya tankların patlaması ciddi yaralanmalara ve yangına neden olabilir (örneğin, asetilen, </a:t>
            </a:r>
            <a:r>
              <a:rPr lang="tr-TR" sz="2000" dirty="0" err="1">
                <a:latin typeface="Century Gold"/>
                <a:ea typeface="Calibri" panose="020F0502020204030204" pitchFamily="34" charset="0"/>
                <a:cs typeface="Times New Roman" panose="02020603050405020304" pitchFamily="18" charset="0"/>
              </a:rPr>
              <a:t>propan</a:t>
            </a:r>
            <a:r>
              <a:rPr lang="tr-TR" sz="2000" dirty="0">
                <a:latin typeface="Century Gold"/>
                <a:ea typeface="Calibri" panose="020F0502020204030204" pitchFamily="34" charset="0"/>
                <a:cs typeface="Times New Roman" panose="02020603050405020304" pitchFamily="18" charset="0"/>
              </a:rPr>
              <a:t>).</a:t>
            </a:r>
          </a:p>
        </p:txBody>
      </p:sp>
      <p:sp>
        <p:nvSpPr>
          <p:cNvPr id="6" name="Dikdörtgen 5"/>
          <p:cNvSpPr/>
          <p:nvPr/>
        </p:nvSpPr>
        <p:spPr>
          <a:xfrm>
            <a:off x="1634787" y="338928"/>
            <a:ext cx="9491386" cy="707886"/>
          </a:xfrm>
          <a:prstGeom prst="rect">
            <a:avLst/>
          </a:prstGeom>
        </p:spPr>
        <p:txBody>
          <a:bodyPr wrap="square">
            <a:spAutoFit/>
          </a:bodyPr>
          <a:lstStyle/>
          <a:p>
            <a:r>
              <a:rPr lang="tr-TR" sz="2000" b="1" dirty="0" err="1">
                <a:solidFill>
                  <a:srgbClr val="FF0000"/>
                </a:solidFill>
                <a:latin typeface="Century Gothic" panose="020B0502020202020204" pitchFamily="34" charset="0"/>
                <a:ea typeface="Times New Roman" panose="02020603050405020304" pitchFamily="18" charset="0"/>
              </a:rPr>
              <a:t>GHS</a:t>
            </a:r>
            <a:r>
              <a:rPr lang="tr-TR" sz="2000" b="1" dirty="0">
                <a:solidFill>
                  <a:srgbClr val="FF0000"/>
                </a:solidFill>
                <a:latin typeface="Century Gothic" panose="020B0502020202020204" pitchFamily="34" charset="0"/>
                <a:ea typeface="Times New Roman" panose="02020603050405020304" pitchFamily="18" charset="0"/>
              </a:rPr>
              <a:t> (Global </a:t>
            </a:r>
            <a:r>
              <a:rPr lang="tr-TR" sz="2000" b="1" dirty="0" err="1">
                <a:solidFill>
                  <a:srgbClr val="FF0000"/>
                </a:solidFill>
                <a:latin typeface="Century Gothic" panose="020B0502020202020204" pitchFamily="34" charset="0"/>
                <a:ea typeface="Times New Roman" panose="02020603050405020304" pitchFamily="18" charset="0"/>
              </a:rPr>
              <a:t>Harmonized</a:t>
            </a:r>
            <a:r>
              <a:rPr lang="tr-TR" sz="2000" b="1" dirty="0">
                <a:solidFill>
                  <a:srgbClr val="FF0000"/>
                </a:solidFill>
                <a:latin typeface="Century Gothic" panose="020B0502020202020204" pitchFamily="34" charset="0"/>
                <a:ea typeface="Times New Roman" panose="02020603050405020304" pitchFamily="18" charset="0"/>
              </a:rPr>
              <a:t> </a:t>
            </a:r>
            <a:r>
              <a:rPr lang="tr-TR" sz="2000" b="1" dirty="0" err="1">
                <a:solidFill>
                  <a:srgbClr val="FF0000"/>
                </a:solidFill>
                <a:latin typeface="Century Gothic" panose="020B0502020202020204" pitchFamily="34" charset="0"/>
                <a:ea typeface="Times New Roman" panose="02020603050405020304" pitchFamily="18" charset="0"/>
              </a:rPr>
              <a:t>System</a:t>
            </a:r>
            <a:r>
              <a:rPr lang="tr-TR" sz="2000" b="1" dirty="0">
                <a:solidFill>
                  <a:srgbClr val="FF0000"/>
                </a:solidFill>
                <a:latin typeface="Century Gothic" panose="020B0502020202020204" pitchFamily="34" charset="0"/>
                <a:ea typeface="Times New Roman" panose="02020603050405020304" pitchFamily="18" charset="0"/>
              </a:rPr>
              <a:t>)</a:t>
            </a:r>
            <a:r>
              <a:rPr lang="tr-TR" sz="2000" dirty="0">
                <a:solidFill>
                  <a:srgbClr val="FF0000"/>
                </a:solidFill>
                <a:latin typeface="Century Gothic" panose="020B0502020202020204" pitchFamily="34" charset="0"/>
                <a:ea typeface="Times New Roman" panose="02020603050405020304" pitchFamily="18" charset="0"/>
              </a:rPr>
              <a:t> </a:t>
            </a:r>
            <a:r>
              <a:rPr lang="tr-TR" sz="2000" dirty="0">
                <a:solidFill>
                  <a:srgbClr val="FF0000"/>
                </a:solidFill>
                <a:latin typeface="Century Gold"/>
              </a:rPr>
              <a:t>Kimyasalların Sınıflandırılması ve Etiketlenmesine Yönelik Küresel Uyumlaştırma </a:t>
            </a:r>
            <a:r>
              <a:rPr lang="tr-TR" sz="2000" dirty="0" smtClean="0">
                <a:solidFill>
                  <a:srgbClr val="FF0000"/>
                </a:solidFill>
                <a:latin typeface="Century Gold"/>
              </a:rPr>
              <a:t>Sistemi</a:t>
            </a:r>
            <a:endParaRPr lang="tr-TR" sz="2000" dirty="0">
              <a:solidFill>
                <a:srgbClr val="FF0000"/>
              </a:solidFill>
              <a:latin typeface="Century Gothic" panose="020B0502020202020204" pitchFamily="34" charset="0"/>
              <a:ea typeface="Times New Roman" panose="02020603050405020304" pitchFamily="18" charset="0"/>
            </a:endParaRPr>
          </a:p>
        </p:txBody>
      </p:sp>
    </p:spTree>
    <p:extLst>
      <p:ext uri="{BB962C8B-B14F-4D97-AF65-F5344CB8AC3E}">
        <p14:creationId xmlns:p14="http://schemas.microsoft.com/office/powerpoint/2010/main" val="200569669"/>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638134" y="379125"/>
            <a:ext cx="10489473" cy="850106"/>
          </a:xfrm>
          <a:prstGeom prst="rect">
            <a:avLst/>
          </a:prstGeom>
        </p:spPr>
        <p:txBody>
          <a:bodyPr>
            <a:normAutofit fontScale="975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tr-TR" sz="3600" b="1" noProof="0" dirty="0" smtClean="0">
                <a:solidFill>
                  <a:srgbClr val="FF0000"/>
                </a:solidFill>
                <a:effectLst>
                  <a:outerShdw blurRad="38100" dist="38100" dir="2700000" algn="tl">
                    <a:srgbClr val="000000">
                      <a:alpha val="43137"/>
                    </a:srgbClr>
                  </a:outerShdw>
                </a:effectLst>
                <a:latin typeface="+mn-lt"/>
                <a:ea typeface="+mj-ea"/>
                <a:cs typeface="+mj-cs"/>
              </a:rPr>
              <a:t>ENDÜSTRİYEL TESİSLERDE YANGIN GÜVENLİĞİ</a:t>
            </a:r>
            <a:endParaRPr kumimoji="0" lang="en-US" sz="36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mn-lt"/>
              <a:ea typeface="+mj-ea"/>
              <a:cs typeface="+mj-cs"/>
            </a:endParaRPr>
          </a:p>
        </p:txBody>
      </p:sp>
      <p:sp>
        <p:nvSpPr>
          <p:cNvPr id="2" name="Dikdörtgen 1"/>
          <p:cNvSpPr/>
          <p:nvPr/>
        </p:nvSpPr>
        <p:spPr>
          <a:xfrm>
            <a:off x="3241040" y="5667110"/>
            <a:ext cx="8300720" cy="685059"/>
          </a:xfrm>
          <a:prstGeom prst="rect">
            <a:avLst/>
          </a:prstGeom>
        </p:spPr>
        <p:txBody>
          <a:bodyPr wrap="square">
            <a:spAutoFit/>
          </a:bodyPr>
          <a:lstStyle/>
          <a:p>
            <a:pPr algn="ctr">
              <a:lnSpc>
                <a:spcPct val="107000"/>
              </a:lnSpc>
              <a:spcAft>
                <a:spcPts val="800"/>
              </a:spcAft>
            </a:pPr>
            <a:r>
              <a:rPr lang="tr-TR" b="1" dirty="0">
                <a:latin typeface="Times New Roman" panose="02020603050405020304" pitchFamily="18" charset="0"/>
                <a:ea typeface="Times New Roman" panose="02020603050405020304" pitchFamily="18" charset="0"/>
                <a:cs typeface="Times New Roman" panose="02020603050405020304" pitchFamily="18" charset="0"/>
              </a:rPr>
              <a:t>2023 Yılı Endüstriyel Yangın ve Patlamaların Sektörlere Göre Yüzdesel Dağılımı (Bilinmeyenler İhmal Edilince</a:t>
            </a:r>
            <a:r>
              <a:rPr lang="tr-TR"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tr-TR" b="1" dirty="0" err="1" smtClean="0">
                <a:latin typeface="Times New Roman" panose="02020603050405020304" pitchFamily="18" charset="0"/>
                <a:ea typeface="Times New Roman" panose="02020603050405020304" pitchFamily="18" charset="0"/>
                <a:cs typeface="Times New Roman" panose="02020603050405020304" pitchFamily="18" charset="0"/>
              </a:rPr>
              <a:t>KMO</a:t>
            </a:r>
            <a:endParaRPr lang="tr-TR" sz="1400" dirty="0">
              <a:ea typeface="Calibri" panose="020F0502020204030204" pitchFamily="34" charset="0"/>
              <a:cs typeface="Times New Roman" panose="02020603050405020304" pitchFamily="18" charset="0"/>
            </a:endParaRPr>
          </a:p>
        </p:txBody>
      </p:sp>
      <p:pic>
        <p:nvPicPr>
          <p:cNvPr id="6" name="Resim 5"/>
          <p:cNvPicPr/>
          <p:nvPr/>
        </p:nvPicPr>
        <p:blipFill>
          <a:blip r:embed="rId2"/>
          <a:stretch>
            <a:fillRect/>
          </a:stretch>
        </p:blipFill>
        <p:spPr>
          <a:xfrm>
            <a:off x="1657984" y="969009"/>
            <a:ext cx="8613775" cy="4698101"/>
          </a:xfrm>
          <a:prstGeom prst="rect">
            <a:avLst/>
          </a:prstGeom>
        </p:spPr>
      </p:pic>
    </p:spTree>
    <p:extLst>
      <p:ext uri="{BB962C8B-B14F-4D97-AF65-F5344CB8AC3E}">
        <p14:creationId xmlns:p14="http://schemas.microsoft.com/office/powerpoint/2010/main" val="854892532"/>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281865" y="201257"/>
            <a:ext cx="9335889" cy="668645"/>
          </a:xfrm>
          <a:prstGeom prst="rect">
            <a:avLst/>
          </a:prstGeom>
        </p:spPr>
        <p:txBody>
          <a:bodyPr wrap="none">
            <a:spAutoFit/>
          </a:bodyPr>
          <a:lstStyle/>
          <a:p>
            <a:pPr>
              <a:lnSpc>
                <a:spcPct val="107000"/>
              </a:lnSpc>
              <a:spcAft>
                <a:spcPts val="800"/>
              </a:spcAft>
            </a:pPr>
            <a:r>
              <a:rPr lang="tr-TR" sz="3500" b="1" dirty="0" smtClean="0">
                <a:solidFill>
                  <a:srgbClr val="FF0000"/>
                </a:solidFill>
                <a:latin typeface="Calibri GÖVDE"/>
                <a:ea typeface="Calibri Light" panose="020F0302020204030204" pitchFamily="34" charset="0"/>
                <a:cs typeface="Calibri Light" panose="020F0302020204030204" pitchFamily="34" charset="0"/>
              </a:rPr>
              <a:t> TEHLİKELİ MADDE DEPOLAMA MATRİSİ</a:t>
            </a:r>
            <a:endParaRPr lang="tr-TR" sz="3500" b="1" dirty="0">
              <a:latin typeface="Calibri GÖVDE"/>
              <a:ea typeface="Calibri Light" panose="020F0302020204030204" pitchFamily="34" charset="0"/>
              <a:cs typeface="Calibri Light" panose="020F0302020204030204" pitchFamily="34" charset="0"/>
            </a:endParaRPr>
          </a:p>
        </p:txBody>
      </p:sp>
      <p:sp>
        <p:nvSpPr>
          <p:cNvPr id="6" name="Dikdörtgen 5"/>
          <p:cNvSpPr/>
          <p:nvPr/>
        </p:nvSpPr>
        <p:spPr>
          <a:xfrm>
            <a:off x="475126" y="1300464"/>
            <a:ext cx="11249514" cy="1738938"/>
          </a:xfrm>
          <a:prstGeom prst="rect">
            <a:avLst/>
          </a:prstGeom>
        </p:spPr>
        <p:txBody>
          <a:bodyPr wrap="square">
            <a:spAutoFit/>
          </a:bodyPr>
          <a:lstStyle/>
          <a:p>
            <a:pPr algn="just">
              <a:lnSpc>
                <a:spcPct val="107000"/>
              </a:lnSpc>
              <a:spcAft>
                <a:spcPts val="800"/>
              </a:spcAft>
            </a:pPr>
            <a:r>
              <a:rPr lang="tr-TR" sz="2000" b="1" dirty="0">
                <a:latin typeface="Century Gothic" panose="020B0502020202020204" pitchFamily="34" charset="0"/>
                <a:ea typeface="Times New Roman" panose="02020603050405020304" pitchFamily="18" charset="0"/>
                <a:cs typeface="Times New Roman" panose="02020603050405020304" pitchFamily="18" charset="0"/>
              </a:rPr>
              <a:t>Tehlikeli Madde Depolama Matrisi</a:t>
            </a:r>
            <a:r>
              <a:rPr lang="tr-TR" sz="2000" dirty="0">
                <a:latin typeface="Century Gothic" panose="020B0502020202020204" pitchFamily="34" charset="0"/>
                <a:ea typeface="Times New Roman" panose="02020603050405020304" pitchFamily="18" charset="0"/>
                <a:cs typeface="Times New Roman" panose="02020603050405020304" pitchFamily="18" charset="0"/>
              </a:rPr>
              <a:t>, tehlikeli maddelerin güvenli ve düzenli bir şekilde depolanmasını sağlamak için kullanılan bir tablodur. Bu matris, farklı türdeki tehlikeli maddelerin birbirleriyle olan etkileşim risklerine göre hangi şartlarda ve nasıl depolanması gerektiğini belirler. Tehlikeli maddelerin birbirleriyle reaksiyona girmesini veya tehlikeli bir durum oluşturmasını engellemek için bu matris kritik bir rol oynar. </a:t>
            </a:r>
            <a:endParaRPr lang="tr-TR" sz="2000" dirty="0">
              <a:ea typeface="Calibri" panose="020F0502020204030204" pitchFamily="34" charset="0"/>
              <a:cs typeface="Times New Roman" panose="02020603050405020304" pitchFamily="18" charset="0"/>
            </a:endParaRPr>
          </a:p>
        </p:txBody>
      </p:sp>
      <p:sp>
        <p:nvSpPr>
          <p:cNvPr id="10" name="Dikdörtgen 9"/>
          <p:cNvSpPr/>
          <p:nvPr/>
        </p:nvSpPr>
        <p:spPr>
          <a:xfrm>
            <a:off x="475126" y="3170542"/>
            <a:ext cx="5912837" cy="2361993"/>
          </a:xfrm>
          <a:prstGeom prst="rect">
            <a:avLst/>
          </a:prstGeom>
        </p:spPr>
        <p:txBody>
          <a:bodyPr wrap="none">
            <a:spAutoFit/>
          </a:bodyPr>
          <a:lstStyle/>
          <a:p>
            <a:pPr marL="342900" indent="-342900">
              <a:lnSpc>
                <a:spcPct val="107000"/>
              </a:lnSpc>
              <a:spcAft>
                <a:spcPts val="800"/>
              </a:spcAft>
              <a:buAutoNum type="arabicPeriod"/>
            </a:pPr>
            <a:r>
              <a:rPr lang="tr-TR" b="1" dirty="0" smtClean="0">
                <a:latin typeface="Century Gold"/>
                <a:ea typeface="Times New Roman" panose="02020603050405020304" pitchFamily="18" charset="0"/>
                <a:cs typeface="Times New Roman" panose="02020603050405020304" pitchFamily="18" charset="0"/>
              </a:rPr>
              <a:t>Tehlikeli </a:t>
            </a:r>
            <a:r>
              <a:rPr lang="tr-TR" b="1" dirty="0">
                <a:latin typeface="Century Gold"/>
                <a:ea typeface="Times New Roman" panose="02020603050405020304" pitchFamily="18" charset="0"/>
                <a:cs typeface="Times New Roman" panose="02020603050405020304" pitchFamily="18" charset="0"/>
              </a:rPr>
              <a:t>Maddelerin </a:t>
            </a:r>
            <a:r>
              <a:rPr lang="tr-TR" b="1" dirty="0" smtClean="0">
                <a:latin typeface="Century Gold"/>
                <a:ea typeface="Times New Roman" panose="02020603050405020304" pitchFamily="18" charset="0"/>
                <a:cs typeface="Times New Roman" panose="02020603050405020304" pitchFamily="18" charset="0"/>
              </a:rPr>
              <a:t>Sınıflandırılması</a:t>
            </a:r>
          </a:p>
          <a:p>
            <a:pPr marL="342900" indent="-342900">
              <a:lnSpc>
                <a:spcPct val="107000"/>
              </a:lnSpc>
              <a:spcAft>
                <a:spcPts val="800"/>
              </a:spcAft>
              <a:buAutoNum type="arabicPeriod"/>
            </a:pPr>
            <a:r>
              <a:rPr lang="tr-TR" b="1" dirty="0">
                <a:latin typeface="Century Gold"/>
              </a:rPr>
              <a:t>Depolama Alanlarının </a:t>
            </a:r>
            <a:r>
              <a:rPr lang="tr-TR" b="1" dirty="0" smtClean="0">
                <a:latin typeface="Century Gold"/>
              </a:rPr>
              <a:t>Belirlenmesi</a:t>
            </a:r>
          </a:p>
          <a:p>
            <a:pPr marL="342900" indent="-342900">
              <a:lnSpc>
                <a:spcPct val="107000"/>
              </a:lnSpc>
              <a:spcAft>
                <a:spcPts val="800"/>
              </a:spcAft>
              <a:buFontTx/>
              <a:buAutoNum type="arabicPeriod"/>
            </a:pPr>
            <a:r>
              <a:rPr lang="tr-TR" b="1" dirty="0">
                <a:latin typeface="Century Gold"/>
              </a:rPr>
              <a:t>Uyumluluk Tablosu Kullanımı</a:t>
            </a:r>
            <a:endParaRPr lang="tr-TR" dirty="0">
              <a:latin typeface="Century Gold"/>
            </a:endParaRPr>
          </a:p>
          <a:p>
            <a:pPr marL="342900" indent="-342900">
              <a:lnSpc>
                <a:spcPct val="107000"/>
              </a:lnSpc>
              <a:spcAft>
                <a:spcPts val="800"/>
              </a:spcAft>
              <a:buFontTx/>
              <a:buAutoNum type="arabicPeriod"/>
            </a:pPr>
            <a:r>
              <a:rPr lang="tr-TR" b="1" dirty="0">
                <a:latin typeface="Century Gold"/>
              </a:rPr>
              <a:t>Sızdırmaz ve Güvenli Ambalaj Kullanımı</a:t>
            </a:r>
            <a:endParaRPr lang="tr-TR" dirty="0">
              <a:latin typeface="Century Gold"/>
            </a:endParaRPr>
          </a:p>
          <a:p>
            <a:pPr marL="342900" indent="-342900">
              <a:lnSpc>
                <a:spcPct val="107000"/>
              </a:lnSpc>
              <a:spcAft>
                <a:spcPts val="800"/>
              </a:spcAft>
              <a:buAutoNum type="arabicPeriod"/>
            </a:pPr>
            <a:r>
              <a:rPr lang="tr-TR" b="1" dirty="0">
                <a:latin typeface="Century Gold"/>
              </a:rPr>
              <a:t>Depolama Raflarının ve Yüzeylerinin </a:t>
            </a:r>
            <a:r>
              <a:rPr lang="tr-TR" b="1" dirty="0" smtClean="0">
                <a:latin typeface="Century Gold"/>
              </a:rPr>
              <a:t>Dayanıklılığı</a:t>
            </a:r>
          </a:p>
          <a:p>
            <a:pPr marL="342900" indent="-342900">
              <a:lnSpc>
                <a:spcPct val="107000"/>
              </a:lnSpc>
              <a:spcAft>
                <a:spcPts val="800"/>
              </a:spcAft>
              <a:buAutoNum type="arabicPeriod"/>
            </a:pPr>
            <a:r>
              <a:rPr lang="tr-TR" b="1" dirty="0">
                <a:latin typeface="Century Gold"/>
              </a:rPr>
              <a:t>İşaretleme ve Etiketleme</a:t>
            </a:r>
            <a:endParaRPr lang="tr-TR" sz="1600" dirty="0">
              <a:latin typeface="Century Gold"/>
              <a:ea typeface="Calibri" panose="020F0502020204030204" pitchFamily="34" charset="0"/>
              <a:cs typeface="Times New Roman" panose="02020603050405020304" pitchFamily="18" charset="0"/>
            </a:endParaRPr>
          </a:p>
        </p:txBody>
      </p:sp>
      <p:sp>
        <p:nvSpPr>
          <p:cNvPr id="11" name="Metin kutusu 10"/>
          <p:cNvSpPr txBox="1"/>
          <p:nvPr/>
        </p:nvSpPr>
        <p:spPr>
          <a:xfrm>
            <a:off x="6526848" y="3170542"/>
            <a:ext cx="5648960" cy="2139047"/>
          </a:xfrm>
          <a:prstGeom prst="rect">
            <a:avLst/>
          </a:prstGeom>
          <a:noFill/>
        </p:spPr>
        <p:txBody>
          <a:bodyPr wrap="square" rtlCol="0">
            <a:spAutoFit/>
          </a:bodyPr>
          <a:lstStyle/>
          <a:p>
            <a:pPr marL="324000" indent="-342900">
              <a:spcAft>
                <a:spcPts val="600"/>
              </a:spcAft>
              <a:buAutoNum type="arabicPeriod" startAt="7"/>
            </a:pPr>
            <a:r>
              <a:rPr lang="tr-TR" b="1" dirty="0" smtClean="0">
                <a:latin typeface="Century Gold"/>
              </a:rPr>
              <a:t>Havalandırma </a:t>
            </a:r>
            <a:r>
              <a:rPr lang="tr-TR" b="1" dirty="0">
                <a:latin typeface="Century Gold"/>
              </a:rPr>
              <a:t>ve İklimlendirme </a:t>
            </a:r>
            <a:r>
              <a:rPr lang="tr-TR" b="1" dirty="0" smtClean="0">
                <a:latin typeface="Century Gold"/>
              </a:rPr>
              <a:t>Sistemleri</a:t>
            </a:r>
          </a:p>
          <a:p>
            <a:pPr marL="324000" indent="-342900">
              <a:spcAft>
                <a:spcPts val="600"/>
              </a:spcAft>
              <a:buAutoNum type="arabicPeriod" startAt="8"/>
            </a:pPr>
            <a:r>
              <a:rPr lang="tr-TR" b="1" dirty="0" smtClean="0">
                <a:latin typeface="Century Gold"/>
              </a:rPr>
              <a:t>Acil </a:t>
            </a:r>
            <a:r>
              <a:rPr lang="tr-TR" b="1" dirty="0">
                <a:latin typeface="Century Gold"/>
              </a:rPr>
              <a:t>Durum </a:t>
            </a:r>
            <a:r>
              <a:rPr lang="tr-TR" b="1" dirty="0" smtClean="0">
                <a:latin typeface="Century Gold"/>
              </a:rPr>
              <a:t>Ekipmanlar</a:t>
            </a:r>
          </a:p>
          <a:p>
            <a:pPr marL="324000" indent="-342900">
              <a:spcAft>
                <a:spcPts val="600"/>
              </a:spcAft>
              <a:buAutoNum type="arabicPeriod" startAt="9"/>
            </a:pPr>
            <a:r>
              <a:rPr lang="tr-TR" b="1" dirty="0" smtClean="0">
                <a:latin typeface="Century Gold"/>
              </a:rPr>
              <a:t>Personellerin Eğitimi</a:t>
            </a:r>
          </a:p>
          <a:p>
            <a:pPr marL="324000" indent="-342900">
              <a:spcAft>
                <a:spcPts val="600"/>
              </a:spcAft>
              <a:buAutoNum type="arabicPeriod" startAt="10"/>
            </a:pPr>
            <a:r>
              <a:rPr lang="tr-TR" b="1" dirty="0" smtClean="0">
                <a:latin typeface="Century Gold"/>
              </a:rPr>
              <a:t> Düzenli Denetim ve Bakım</a:t>
            </a:r>
          </a:p>
          <a:p>
            <a:pPr marL="324000" indent="-342900">
              <a:spcAft>
                <a:spcPts val="600"/>
              </a:spcAft>
              <a:buAutoNum type="arabicPeriod" startAt="11"/>
            </a:pPr>
            <a:r>
              <a:rPr lang="tr-TR" b="1" dirty="0" smtClean="0">
                <a:latin typeface="Century Gold"/>
              </a:rPr>
              <a:t> Acil </a:t>
            </a:r>
            <a:r>
              <a:rPr lang="tr-TR" b="1" dirty="0">
                <a:latin typeface="Century Gold"/>
              </a:rPr>
              <a:t>Durum </a:t>
            </a:r>
            <a:r>
              <a:rPr lang="tr-TR" b="1" dirty="0" smtClean="0">
                <a:latin typeface="Century Gold"/>
              </a:rPr>
              <a:t>Planlaması</a:t>
            </a:r>
          </a:p>
          <a:p>
            <a:pPr marL="324000" indent="-342900">
              <a:spcAft>
                <a:spcPts val="600"/>
              </a:spcAft>
              <a:buAutoNum type="arabicPeriod" startAt="11"/>
            </a:pPr>
            <a:r>
              <a:rPr lang="tr-TR" b="1" dirty="0" smtClean="0">
                <a:latin typeface="Century Gold"/>
              </a:rPr>
              <a:t> Yangın </a:t>
            </a:r>
            <a:r>
              <a:rPr lang="tr-TR" b="1" dirty="0">
                <a:latin typeface="Century Gold"/>
              </a:rPr>
              <a:t>Riskine Karşı Özel Önlemler</a:t>
            </a:r>
          </a:p>
        </p:txBody>
      </p:sp>
    </p:spTree>
    <p:extLst>
      <p:ext uri="{BB962C8B-B14F-4D97-AF65-F5344CB8AC3E}">
        <p14:creationId xmlns:p14="http://schemas.microsoft.com/office/powerpoint/2010/main" val="849889742"/>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0" y="1767949"/>
            <a:ext cx="2683940" cy="829651"/>
          </a:xfrm>
          <a:prstGeom prst="rect">
            <a:avLst/>
          </a:prstGeom>
        </p:spPr>
        <p:txBody>
          <a:bodyPr wrap="none">
            <a:spAutoFit/>
          </a:bodyPr>
          <a:lstStyle/>
          <a:p>
            <a:pPr>
              <a:lnSpc>
                <a:spcPct val="107000"/>
              </a:lnSpc>
              <a:spcAft>
                <a:spcPts val="800"/>
              </a:spcAft>
            </a:pPr>
            <a:r>
              <a:rPr lang="tr-TR" sz="2000" b="1" dirty="0" smtClean="0">
                <a:solidFill>
                  <a:srgbClr val="FF0000"/>
                </a:solidFill>
                <a:latin typeface="Century Gold"/>
                <a:ea typeface="Times New Roman" panose="02020603050405020304" pitchFamily="18" charset="0"/>
                <a:cs typeface="Times New Roman" panose="02020603050405020304" pitchFamily="18" charset="0"/>
              </a:rPr>
              <a:t>Tehlikeli </a:t>
            </a:r>
            <a:r>
              <a:rPr lang="tr-TR" sz="2000" b="1" dirty="0">
                <a:solidFill>
                  <a:srgbClr val="FF0000"/>
                </a:solidFill>
                <a:latin typeface="Century Gold"/>
                <a:ea typeface="Times New Roman" panose="02020603050405020304" pitchFamily="18" charset="0"/>
                <a:cs typeface="Times New Roman" panose="02020603050405020304" pitchFamily="18" charset="0"/>
              </a:rPr>
              <a:t>Maddelerin </a:t>
            </a:r>
            <a:endParaRPr lang="tr-TR" sz="2000" b="1" dirty="0" smtClean="0">
              <a:solidFill>
                <a:srgbClr val="FF0000"/>
              </a:solidFill>
              <a:latin typeface="Century Gold"/>
              <a:ea typeface="Times New Roman" panose="02020603050405020304" pitchFamily="18" charset="0"/>
              <a:cs typeface="Times New Roman" panose="02020603050405020304" pitchFamily="18" charset="0"/>
            </a:endParaRPr>
          </a:p>
          <a:p>
            <a:pPr>
              <a:lnSpc>
                <a:spcPct val="107000"/>
              </a:lnSpc>
              <a:spcAft>
                <a:spcPts val="800"/>
              </a:spcAft>
            </a:pPr>
            <a:r>
              <a:rPr lang="tr-TR" sz="2000" b="1" dirty="0" smtClean="0">
                <a:solidFill>
                  <a:srgbClr val="FF0000"/>
                </a:solidFill>
                <a:latin typeface="Century Gold"/>
                <a:ea typeface="Times New Roman" panose="02020603050405020304" pitchFamily="18" charset="0"/>
                <a:cs typeface="Times New Roman" panose="02020603050405020304" pitchFamily="18" charset="0"/>
              </a:rPr>
              <a:t>Sınıflandırılması</a:t>
            </a:r>
            <a:endParaRPr lang="tr-TR" sz="2000" b="1" dirty="0">
              <a:solidFill>
                <a:srgbClr val="FF0000"/>
              </a:solidFill>
              <a:latin typeface="Century Gold"/>
              <a:ea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a:stretch>
            <a:fillRect/>
          </a:stretch>
        </p:blipFill>
        <p:spPr>
          <a:xfrm>
            <a:off x="2478286" y="132080"/>
            <a:ext cx="8138914" cy="5837703"/>
          </a:xfrm>
          <a:prstGeom prst="rect">
            <a:avLst/>
          </a:prstGeom>
        </p:spPr>
      </p:pic>
    </p:spTree>
    <p:extLst>
      <p:ext uri="{BB962C8B-B14F-4D97-AF65-F5344CB8AC3E}">
        <p14:creationId xmlns:p14="http://schemas.microsoft.com/office/powerpoint/2010/main" val="2060132115"/>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dörtgen 6"/>
          <p:cNvSpPr/>
          <p:nvPr/>
        </p:nvSpPr>
        <p:spPr>
          <a:xfrm>
            <a:off x="1249296" y="1104917"/>
            <a:ext cx="4506362" cy="400110"/>
          </a:xfrm>
          <a:prstGeom prst="rect">
            <a:avLst/>
          </a:prstGeom>
        </p:spPr>
        <p:txBody>
          <a:bodyPr wrap="none">
            <a:spAutoFit/>
          </a:bodyPr>
          <a:lstStyle/>
          <a:p>
            <a:r>
              <a:rPr lang="tr-TR" sz="2000" b="1" dirty="0">
                <a:solidFill>
                  <a:srgbClr val="FF0000"/>
                </a:solidFill>
                <a:latin typeface="Century Gothic" panose="020B0502020202020204" pitchFamily="34" charset="0"/>
                <a:ea typeface="Times New Roman" panose="02020603050405020304" pitchFamily="18" charset="0"/>
                <a:cs typeface="Times New Roman" panose="02020603050405020304" pitchFamily="18" charset="0"/>
              </a:rPr>
              <a:t>Depolama Alanlarının Belirlenmesi;</a:t>
            </a:r>
          </a:p>
        </p:txBody>
      </p:sp>
      <p:sp>
        <p:nvSpPr>
          <p:cNvPr id="8" name="Dikdörtgen 7"/>
          <p:cNvSpPr/>
          <p:nvPr/>
        </p:nvSpPr>
        <p:spPr>
          <a:xfrm>
            <a:off x="634372" y="1860848"/>
            <a:ext cx="3907480" cy="1938992"/>
          </a:xfrm>
          <a:prstGeom prst="rect">
            <a:avLst/>
          </a:prstGeom>
        </p:spPr>
        <p:txBody>
          <a:bodyPr wrap="none">
            <a:spAutoFit/>
          </a:bodyPr>
          <a:lstStyle/>
          <a:p>
            <a:pPr marL="285750" indent="-285750">
              <a:buFont typeface="Wingdings" panose="05000000000000000000" pitchFamily="2" charset="2"/>
              <a:buChar char="ü"/>
            </a:pPr>
            <a:r>
              <a:rPr lang="tr-TR" sz="2000" b="1" dirty="0" smtClean="0"/>
              <a:t>Ayrı </a:t>
            </a:r>
            <a:r>
              <a:rPr lang="tr-TR" sz="2000" b="1" dirty="0"/>
              <a:t>Depolama </a:t>
            </a:r>
            <a:r>
              <a:rPr lang="tr-TR" sz="2000" b="1" dirty="0" smtClean="0"/>
              <a:t>Alanları</a:t>
            </a:r>
          </a:p>
          <a:p>
            <a:pPr marL="285750" indent="-285750">
              <a:buFont typeface="Wingdings" panose="05000000000000000000" pitchFamily="2" charset="2"/>
              <a:buChar char="ü"/>
            </a:pPr>
            <a:r>
              <a:rPr lang="tr-TR" sz="2000" b="1" dirty="0"/>
              <a:t>Tecrit Edilmiş </a:t>
            </a:r>
            <a:r>
              <a:rPr lang="tr-TR" sz="2000" b="1" dirty="0" smtClean="0"/>
              <a:t>Alanlar</a:t>
            </a:r>
          </a:p>
          <a:p>
            <a:pPr marL="285750" indent="-285750">
              <a:buFont typeface="Wingdings" panose="05000000000000000000" pitchFamily="2" charset="2"/>
              <a:buChar char="ü"/>
            </a:pPr>
            <a:r>
              <a:rPr lang="tr-TR" sz="2000" b="1" dirty="0"/>
              <a:t>Sıcaklık ve Nem </a:t>
            </a:r>
            <a:r>
              <a:rPr lang="tr-TR" sz="2000" b="1" dirty="0" smtClean="0"/>
              <a:t>Kontrolü</a:t>
            </a:r>
          </a:p>
          <a:p>
            <a:pPr marL="285750" indent="-285750">
              <a:buFont typeface="Wingdings" panose="05000000000000000000" pitchFamily="2" charset="2"/>
              <a:buChar char="ü"/>
            </a:pPr>
            <a:r>
              <a:rPr lang="tr-TR" sz="2000" b="1" dirty="0"/>
              <a:t>Havalandırma ve </a:t>
            </a:r>
            <a:r>
              <a:rPr lang="tr-TR" sz="2000" b="1" dirty="0" smtClean="0"/>
              <a:t>Güvenlik</a:t>
            </a:r>
          </a:p>
          <a:p>
            <a:pPr marL="285750" indent="-285750">
              <a:buFont typeface="Wingdings" panose="05000000000000000000" pitchFamily="2" charset="2"/>
              <a:buChar char="ü"/>
            </a:pPr>
            <a:r>
              <a:rPr lang="tr-TR" sz="2000" b="1" dirty="0"/>
              <a:t>Depolama Kaplarının </a:t>
            </a:r>
            <a:r>
              <a:rPr lang="tr-TR" sz="2000" b="1" dirty="0" smtClean="0"/>
              <a:t>Uygunluğu</a:t>
            </a:r>
          </a:p>
          <a:p>
            <a:pPr marL="285750" indent="-285750">
              <a:buFont typeface="Wingdings" panose="05000000000000000000" pitchFamily="2" charset="2"/>
              <a:buChar char="ü"/>
            </a:pPr>
            <a:r>
              <a:rPr lang="tr-TR" sz="2000" b="1" dirty="0"/>
              <a:t>Etiketleme ve İşaretleme</a:t>
            </a:r>
            <a:endParaRPr lang="tr-TR" sz="2000" dirty="0"/>
          </a:p>
        </p:txBody>
      </p:sp>
      <p:sp>
        <p:nvSpPr>
          <p:cNvPr id="9" name="Dikdörtgen 8"/>
          <p:cNvSpPr/>
          <p:nvPr/>
        </p:nvSpPr>
        <p:spPr>
          <a:xfrm>
            <a:off x="634372" y="3741301"/>
            <a:ext cx="3650166" cy="1600438"/>
          </a:xfrm>
          <a:prstGeom prst="rect">
            <a:avLst/>
          </a:prstGeom>
        </p:spPr>
        <p:txBody>
          <a:bodyPr wrap="none">
            <a:spAutoFit/>
          </a:bodyPr>
          <a:lstStyle/>
          <a:p>
            <a:pPr marL="285750" indent="-285750">
              <a:buFont typeface="Wingdings" panose="05000000000000000000" pitchFamily="2" charset="2"/>
              <a:buChar char="ü"/>
            </a:pPr>
            <a:r>
              <a:rPr lang="tr-TR" sz="2000" b="1" dirty="0">
                <a:latin typeface="+mn-lt"/>
                <a:ea typeface="Calibri Light" panose="020F0302020204030204" pitchFamily="34" charset="0"/>
                <a:cs typeface="Calibri Light" panose="020F0302020204030204" pitchFamily="34" charset="0"/>
              </a:rPr>
              <a:t>Depolama Süresi ve Raf </a:t>
            </a:r>
            <a:r>
              <a:rPr lang="tr-TR" sz="2000" b="1" dirty="0" smtClean="0">
                <a:latin typeface="+mn-lt"/>
                <a:ea typeface="Calibri Light" panose="020F0302020204030204" pitchFamily="34" charset="0"/>
                <a:cs typeface="Calibri Light" panose="020F0302020204030204" pitchFamily="34" charset="0"/>
              </a:rPr>
              <a:t>Ömrü</a:t>
            </a:r>
          </a:p>
          <a:p>
            <a:pPr marL="285750" indent="-285750">
              <a:buFont typeface="Wingdings" panose="05000000000000000000" pitchFamily="2" charset="2"/>
              <a:buChar char="ü"/>
            </a:pPr>
            <a:r>
              <a:rPr lang="tr-TR" sz="2000" b="1" dirty="0"/>
              <a:t>Yangın </a:t>
            </a:r>
            <a:r>
              <a:rPr lang="tr-TR" sz="2000" b="1" dirty="0" smtClean="0"/>
              <a:t>Güvenliği</a:t>
            </a:r>
          </a:p>
          <a:p>
            <a:pPr marL="285750" indent="-285750">
              <a:buFont typeface="Wingdings" panose="05000000000000000000" pitchFamily="2" charset="2"/>
              <a:buChar char="ü"/>
            </a:pPr>
            <a:r>
              <a:rPr lang="tr-TR" sz="2000" b="1" dirty="0"/>
              <a:t>Erişim </a:t>
            </a:r>
            <a:r>
              <a:rPr lang="tr-TR" sz="2000" b="1" dirty="0" smtClean="0"/>
              <a:t>Kontrolü</a:t>
            </a:r>
          </a:p>
          <a:p>
            <a:pPr marL="285750" indent="-285750">
              <a:buFont typeface="Wingdings" panose="05000000000000000000" pitchFamily="2" charset="2"/>
              <a:buChar char="ü"/>
            </a:pPr>
            <a:r>
              <a:rPr lang="tr-TR" sz="2000" b="1" dirty="0"/>
              <a:t>Acil Durum </a:t>
            </a:r>
            <a:r>
              <a:rPr lang="tr-TR" sz="2000" b="1" dirty="0" smtClean="0"/>
              <a:t>Planlaması</a:t>
            </a:r>
          </a:p>
          <a:p>
            <a:pPr marL="285750" indent="-285750">
              <a:buFont typeface="Wingdings" panose="05000000000000000000" pitchFamily="2" charset="2"/>
              <a:buChar char="ü"/>
            </a:pPr>
            <a:endParaRPr lang="tr-TR" dirty="0"/>
          </a:p>
        </p:txBody>
      </p:sp>
      <p:sp>
        <p:nvSpPr>
          <p:cNvPr id="2" name="Yatay Kaydırma 1"/>
          <p:cNvSpPr/>
          <p:nvPr/>
        </p:nvSpPr>
        <p:spPr>
          <a:xfrm>
            <a:off x="4460572" y="2216669"/>
            <a:ext cx="7385988" cy="383671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tr-TR" sz="2200" dirty="0"/>
              <a:t>Farklı tehlike sınıflarındaki </a:t>
            </a:r>
            <a:r>
              <a:rPr lang="tr-TR" sz="2200" dirty="0" smtClean="0"/>
              <a:t>kimyasalların, reaksiyonlarının </a:t>
            </a:r>
            <a:r>
              <a:rPr lang="tr-TR" sz="2200" dirty="0"/>
              <a:t>önlenmesi amacıyla ayrı bölmelerde, odalarda ya da raflarda </a:t>
            </a:r>
            <a:r>
              <a:rPr lang="tr-TR" sz="2200" dirty="0" smtClean="0"/>
              <a:t>depolanması gerekir.  </a:t>
            </a:r>
            <a:r>
              <a:rPr lang="tr-TR" sz="2200" dirty="0"/>
              <a:t>Yanıcılar, oksitleyiciler, aşındırıcılar ve </a:t>
            </a:r>
            <a:r>
              <a:rPr lang="tr-TR" sz="2200" dirty="0" err="1"/>
              <a:t>toksik</a:t>
            </a:r>
            <a:r>
              <a:rPr lang="tr-TR" sz="2200" dirty="0"/>
              <a:t> </a:t>
            </a:r>
            <a:r>
              <a:rPr lang="tr-TR" sz="2200" dirty="0" smtClean="0"/>
              <a:t>özellikteki tehlikeli kimyasalların  </a:t>
            </a:r>
            <a:r>
              <a:rPr lang="tr-TR" sz="2200" dirty="0"/>
              <a:t>birbirinden </a:t>
            </a:r>
            <a:r>
              <a:rPr lang="tr-TR" sz="2200" dirty="0" smtClean="0"/>
              <a:t>uzak, </a:t>
            </a:r>
            <a:r>
              <a:rPr lang="tr-TR" sz="2200" dirty="0"/>
              <a:t>özel havalandırma sistemlerine sahip, yangına dayanıklı yapılarla </a:t>
            </a:r>
            <a:r>
              <a:rPr lang="tr-TR" sz="2200" dirty="0" smtClean="0"/>
              <a:t>korunması </a:t>
            </a:r>
            <a:r>
              <a:rPr lang="tr-TR" sz="2200" dirty="0"/>
              <a:t>ve yalnızca yetkili kişilerin erişimine </a:t>
            </a:r>
            <a:r>
              <a:rPr lang="tr-TR" sz="2200" dirty="0" smtClean="0"/>
              <a:t>izin veren güvenlikli </a:t>
            </a:r>
            <a:r>
              <a:rPr lang="tr-TR" sz="2200" dirty="0"/>
              <a:t>alanlarda </a:t>
            </a:r>
            <a:r>
              <a:rPr lang="tr-TR" sz="2200" dirty="0" smtClean="0"/>
              <a:t>saklanması sağlanmalıdır.</a:t>
            </a:r>
            <a:endParaRPr lang="tr-TR" sz="2200" dirty="0"/>
          </a:p>
        </p:txBody>
      </p:sp>
      <p:pic>
        <p:nvPicPr>
          <p:cNvPr id="3" name="Resim 2"/>
          <p:cNvPicPr>
            <a:picLocks noChangeAspect="1"/>
          </p:cNvPicPr>
          <p:nvPr/>
        </p:nvPicPr>
        <p:blipFill>
          <a:blip r:embed="rId2"/>
          <a:stretch>
            <a:fillRect/>
          </a:stretch>
        </p:blipFill>
        <p:spPr>
          <a:xfrm>
            <a:off x="6584010" y="672383"/>
            <a:ext cx="2663404" cy="1907268"/>
          </a:xfrm>
          <a:prstGeom prst="rect">
            <a:avLst/>
          </a:prstGeom>
        </p:spPr>
      </p:pic>
    </p:spTree>
    <p:extLst>
      <p:ext uri="{BB962C8B-B14F-4D97-AF65-F5344CB8AC3E}">
        <p14:creationId xmlns:p14="http://schemas.microsoft.com/office/powerpoint/2010/main" val="3113780759"/>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320800" y="72467"/>
            <a:ext cx="9499600" cy="1244956"/>
          </a:xfrm>
          <a:prstGeom prst="rect">
            <a:avLst/>
          </a:prstGeom>
        </p:spPr>
        <p:txBody>
          <a:bodyPr wrap="square">
            <a:spAutoFit/>
          </a:bodyPr>
          <a:lstStyle/>
          <a:p>
            <a:pPr>
              <a:lnSpc>
                <a:spcPct val="107000"/>
              </a:lnSpc>
              <a:spcAft>
                <a:spcPts val="800"/>
              </a:spcAft>
            </a:pPr>
            <a:r>
              <a:rPr lang="tr-TR" sz="3500" b="1" dirty="0" smtClean="0">
                <a:solidFill>
                  <a:srgbClr val="FF0000"/>
                </a:solidFill>
                <a:latin typeface="Calibri GÖVDE"/>
                <a:ea typeface="Times New Roman" panose="02020603050405020304" pitchFamily="18" charset="0"/>
                <a:cs typeface="Times New Roman" panose="02020603050405020304" pitchFamily="18" charset="0"/>
              </a:rPr>
              <a:t> TEHLİKELİ KİMYASAL MADDE YAYILIMI DURUMUNDA MÜDAHALE YÖNTEMLERİ</a:t>
            </a:r>
            <a:endParaRPr lang="tr-TR" sz="3500" b="1" dirty="0">
              <a:solidFill>
                <a:srgbClr val="FF0000"/>
              </a:solidFill>
              <a:latin typeface="Calibri GÖVDE"/>
              <a:ea typeface="Times New Roman" panose="02020603050405020304" pitchFamily="18" charset="0"/>
              <a:cs typeface="Times New Roman" panose="02020603050405020304" pitchFamily="18" charset="0"/>
            </a:endParaRPr>
          </a:p>
        </p:txBody>
      </p:sp>
      <p:sp>
        <p:nvSpPr>
          <p:cNvPr id="5" name="Metin kutusu 4"/>
          <p:cNvSpPr txBox="1"/>
          <p:nvPr/>
        </p:nvSpPr>
        <p:spPr>
          <a:xfrm>
            <a:off x="614680" y="1359463"/>
            <a:ext cx="11221720" cy="1292662"/>
          </a:xfrm>
          <a:prstGeom prst="rect">
            <a:avLst/>
          </a:prstGeom>
          <a:noFill/>
        </p:spPr>
        <p:txBody>
          <a:bodyPr wrap="square" rtlCol="0">
            <a:spAutoFit/>
          </a:bodyPr>
          <a:lstStyle/>
          <a:p>
            <a:pPr algn="just"/>
            <a:r>
              <a:rPr lang="tr-TR" sz="2000" dirty="0">
                <a:latin typeface="Century Gold"/>
              </a:rPr>
              <a:t>Endüstriyel tesislerde yangın güvenliği kapsamında, tehlikeli kimyasal madde yayılımı durumunda müdahale </a:t>
            </a:r>
            <a:r>
              <a:rPr lang="tr-TR" sz="2000" dirty="0" smtClean="0">
                <a:latin typeface="Century Gold"/>
              </a:rPr>
              <a:t>yöntem konu başlıkları aşağıda </a:t>
            </a:r>
            <a:r>
              <a:rPr lang="tr-TR" sz="2000" dirty="0">
                <a:latin typeface="Century Gold"/>
              </a:rPr>
              <a:t>verilmiştir. Bu yöntemler, yangınla birleşme potansiyeli olan kimyasal yayılımın kontrol altına alınması </a:t>
            </a:r>
            <a:r>
              <a:rPr lang="tr-TR" sz="2000" dirty="0" smtClean="0">
                <a:latin typeface="Century Gold"/>
              </a:rPr>
              <a:t>bakımından kritik </a:t>
            </a:r>
            <a:r>
              <a:rPr lang="tr-TR" sz="2000" dirty="0">
                <a:latin typeface="Century Gold"/>
              </a:rPr>
              <a:t>önem taşır.</a:t>
            </a:r>
          </a:p>
          <a:p>
            <a:endParaRPr lang="tr-TR" dirty="0"/>
          </a:p>
        </p:txBody>
      </p:sp>
      <p:sp>
        <p:nvSpPr>
          <p:cNvPr id="6" name="Metin kutusu 5"/>
          <p:cNvSpPr txBox="1"/>
          <p:nvPr/>
        </p:nvSpPr>
        <p:spPr>
          <a:xfrm>
            <a:off x="614680" y="2390659"/>
            <a:ext cx="6441440" cy="3970318"/>
          </a:xfrm>
          <a:prstGeom prst="rect">
            <a:avLst/>
          </a:prstGeom>
          <a:noFill/>
        </p:spPr>
        <p:txBody>
          <a:bodyPr wrap="square" rtlCol="0">
            <a:spAutoFit/>
          </a:bodyPr>
          <a:lstStyle/>
          <a:p>
            <a:r>
              <a:rPr lang="tr-TR" b="1" dirty="0"/>
              <a:t>1. Acil Durum Planının Devreye Sokulması</a:t>
            </a:r>
            <a:endParaRPr lang="tr-TR" dirty="0"/>
          </a:p>
          <a:p>
            <a:r>
              <a:rPr lang="tr-TR" b="1" dirty="0"/>
              <a:t>2. Bölgenin İzolasyonu ve Tahliyesi</a:t>
            </a:r>
            <a:endParaRPr lang="tr-TR" dirty="0"/>
          </a:p>
          <a:p>
            <a:r>
              <a:rPr lang="tr-TR" b="1" dirty="0"/>
              <a:t>3. Kişisel Koruyucu Donanım (</a:t>
            </a:r>
            <a:r>
              <a:rPr lang="tr-TR" b="1" dirty="0" err="1"/>
              <a:t>KKD</a:t>
            </a:r>
            <a:r>
              <a:rPr lang="tr-TR" b="1" dirty="0"/>
              <a:t>) Kullanımı</a:t>
            </a:r>
            <a:endParaRPr lang="tr-TR" dirty="0"/>
          </a:p>
          <a:p>
            <a:r>
              <a:rPr lang="tr-TR" b="1" dirty="0"/>
              <a:t>4. Kimyasal Kaynağının Kontrol Altına Alınması</a:t>
            </a:r>
            <a:endParaRPr lang="tr-TR" dirty="0"/>
          </a:p>
          <a:p>
            <a:r>
              <a:rPr lang="tr-TR" b="1" dirty="0"/>
              <a:t>5. Yayılmayı Kontrol Altına Alma</a:t>
            </a:r>
            <a:endParaRPr lang="tr-TR" dirty="0"/>
          </a:p>
          <a:p>
            <a:r>
              <a:rPr lang="tr-TR" b="1" dirty="0"/>
              <a:t>6. Havalandırma ve Buhar Tahliyesi</a:t>
            </a:r>
            <a:endParaRPr lang="tr-TR" dirty="0"/>
          </a:p>
          <a:p>
            <a:r>
              <a:rPr lang="tr-TR" b="1" dirty="0"/>
              <a:t>7. Kimyasalın Nötralizasyonu ve Temizliği</a:t>
            </a:r>
            <a:endParaRPr lang="tr-TR" dirty="0"/>
          </a:p>
          <a:p>
            <a:r>
              <a:rPr lang="tr-TR" b="1" dirty="0"/>
              <a:t>8</a:t>
            </a:r>
            <a:r>
              <a:rPr lang="tr-TR" b="1" dirty="0" smtClean="0"/>
              <a:t>. </a:t>
            </a:r>
            <a:r>
              <a:rPr lang="tr-TR" b="1" dirty="0"/>
              <a:t>Yangın Riski Durumunda </a:t>
            </a:r>
            <a:r>
              <a:rPr lang="tr-TR" b="1" dirty="0" smtClean="0"/>
              <a:t>Alınacak </a:t>
            </a:r>
            <a:r>
              <a:rPr lang="tr-TR" b="1" dirty="0"/>
              <a:t>Önlemler</a:t>
            </a:r>
            <a:endParaRPr lang="tr-TR" dirty="0"/>
          </a:p>
          <a:p>
            <a:r>
              <a:rPr lang="tr-TR" b="1" dirty="0"/>
              <a:t>9</a:t>
            </a:r>
            <a:r>
              <a:rPr lang="tr-TR" b="1" dirty="0" smtClean="0"/>
              <a:t>. </a:t>
            </a:r>
            <a:r>
              <a:rPr lang="tr-TR" b="1" dirty="0"/>
              <a:t>İlk Yardım ve Tıbbi </a:t>
            </a:r>
            <a:r>
              <a:rPr lang="tr-TR" b="1" dirty="0" smtClean="0"/>
              <a:t>Müdahale</a:t>
            </a:r>
          </a:p>
          <a:p>
            <a:r>
              <a:rPr lang="tr-TR" b="1" dirty="0"/>
              <a:t>10. Olayın Raporlanması ve Kayıt Altına Alınması</a:t>
            </a:r>
            <a:endParaRPr lang="tr-TR" dirty="0"/>
          </a:p>
          <a:p>
            <a:r>
              <a:rPr lang="tr-TR" b="1" dirty="0"/>
              <a:t>11. Güvenlik Eğitimi ve Tatbikatlar</a:t>
            </a:r>
            <a:endParaRPr lang="tr-TR" dirty="0"/>
          </a:p>
          <a:p>
            <a:r>
              <a:rPr lang="tr-TR" b="1" dirty="0"/>
              <a:t>12. İyileştirici ve Önleyici Tedbirler</a:t>
            </a:r>
            <a:endParaRPr lang="tr-TR" dirty="0"/>
          </a:p>
          <a:p>
            <a:endParaRPr lang="tr-TR" dirty="0"/>
          </a:p>
          <a:p>
            <a:endParaRPr lang="tr-TR" dirty="0"/>
          </a:p>
        </p:txBody>
      </p:sp>
      <p:pic>
        <p:nvPicPr>
          <p:cNvPr id="7" name="Resim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71408" y="2306685"/>
            <a:ext cx="6051532" cy="3970318"/>
          </a:xfrm>
          <a:prstGeom prst="rect">
            <a:avLst/>
          </a:prstGeom>
        </p:spPr>
      </p:pic>
    </p:spTree>
    <p:extLst>
      <p:ext uri="{BB962C8B-B14F-4D97-AF65-F5344CB8AC3E}">
        <p14:creationId xmlns:p14="http://schemas.microsoft.com/office/powerpoint/2010/main" val="1354270071"/>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1247734" y="327460"/>
            <a:ext cx="10489473" cy="850106"/>
          </a:xfrm>
          <a:prstGeom prst="rect">
            <a:avLst/>
          </a:prstGeom>
        </p:spPr>
        <p:txBody>
          <a:bodyPr>
            <a:normAutofit fontScale="90000" lnSpcReduction="20000"/>
          </a:bodyPr>
          <a:lstStyle/>
          <a:p>
            <a:pPr algn="ctr" eaLnBrk="1" fontAlgn="auto" hangingPunct="1">
              <a:lnSpc>
                <a:spcPct val="90000"/>
              </a:lnSpc>
              <a:spcAft>
                <a:spcPts val="0"/>
              </a:spcAft>
              <a:defRPr/>
            </a:pPr>
            <a:r>
              <a:rPr lang="tr-TR" sz="3500" b="1" dirty="0" smtClean="0">
                <a:solidFill>
                  <a:srgbClr val="FF0000"/>
                </a:solidFill>
                <a:latin typeface="Calibri GÖVDE"/>
              </a:rPr>
              <a:t> ENDÜSTRİYEL TESİSLERDE YANGIN </a:t>
            </a:r>
            <a:r>
              <a:rPr lang="tr-TR" sz="3500" b="1" dirty="0">
                <a:solidFill>
                  <a:srgbClr val="FF0000"/>
                </a:solidFill>
                <a:latin typeface="Calibri GÖVDE"/>
              </a:rPr>
              <a:t> </a:t>
            </a:r>
            <a:endParaRPr lang="tr-TR" sz="3500" b="1" dirty="0" smtClean="0">
              <a:solidFill>
                <a:srgbClr val="FF0000"/>
              </a:solidFill>
              <a:latin typeface="Calibri GÖVDE"/>
            </a:endParaRPr>
          </a:p>
          <a:p>
            <a:pPr algn="ctr" eaLnBrk="1" fontAlgn="auto" hangingPunct="1">
              <a:lnSpc>
                <a:spcPct val="90000"/>
              </a:lnSpc>
              <a:spcAft>
                <a:spcPts val="0"/>
              </a:spcAft>
              <a:defRPr/>
            </a:pPr>
            <a:r>
              <a:rPr lang="tr-TR" sz="3500" b="1" dirty="0" smtClean="0">
                <a:solidFill>
                  <a:srgbClr val="FF0000"/>
                </a:solidFill>
                <a:latin typeface="Calibri GÖVDE"/>
              </a:rPr>
              <a:t>NEDENLERİ</a:t>
            </a:r>
            <a:endParaRPr kumimoji="0" lang="en-US" sz="35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Calibri GÖVDE"/>
              <a:ea typeface="+mj-ea"/>
              <a:cs typeface="+mj-cs"/>
            </a:endParaRPr>
          </a:p>
        </p:txBody>
      </p:sp>
      <p:sp>
        <p:nvSpPr>
          <p:cNvPr id="2" name="Dikdörtgen 1"/>
          <p:cNvSpPr/>
          <p:nvPr/>
        </p:nvSpPr>
        <p:spPr>
          <a:xfrm>
            <a:off x="1087120" y="1345592"/>
            <a:ext cx="10231394" cy="707886"/>
          </a:xfrm>
          <a:prstGeom prst="rect">
            <a:avLst/>
          </a:prstGeom>
        </p:spPr>
        <p:txBody>
          <a:bodyPr wrap="square">
            <a:spAutoFit/>
          </a:bodyPr>
          <a:lstStyle/>
          <a:p>
            <a:r>
              <a:rPr lang="tr-TR" sz="2000" b="1" i="1" dirty="0" err="1">
                <a:latin typeface="Century Gold"/>
                <a:ea typeface="Times New Roman" panose="02020603050405020304" pitchFamily="18" charset="0"/>
              </a:rPr>
              <a:t>National</a:t>
            </a:r>
            <a:r>
              <a:rPr lang="tr-TR" sz="2000" b="1" i="1" dirty="0">
                <a:latin typeface="Century Gold"/>
                <a:ea typeface="Times New Roman" panose="02020603050405020304" pitchFamily="18" charset="0"/>
              </a:rPr>
              <a:t> Fire </a:t>
            </a:r>
            <a:r>
              <a:rPr lang="tr-TR" sz="2000" b="1" i="1" dirty="0" err="1">
                <a:latin typeface="Century Gold"/>
                <a:ea typeface="Times New Roman" panose="02020603050405020304" pitchFamily="18" charset="0"/>
              </a:rPr>
              <a:t>Protection</a:t>
            </a:r>
            <a:r>
              <a:rPr lang="tr-TR" sz="2000" b="1" i="1" dirty="0">
                <a:latin typeface="Century Gold"/>
                <a:ea typeface="Times New Roman" panose="02020603050405020304" pitchFamily="18" charset="0"/>
              </a:rPr>
              <a:t> </a:t>
            </a:r>
            <a:r>
              <a:rPr lang="tr-TR" sz="2000" b="1" i="1" dirty="0" err="1">
                <a:latin typeface="Century Gold"/>
                <a:ea typeface="Times New Roman" panose="02020603050405020304" pitchFamily="18" charset="0"/>
              </a:rPr>
              <a:t>Association</a:t>
            </a:r>
            <a:r>
              <a:rPr lang="tr-TR" sz="2000" b="1" i="1" dirty="0">
                <a:latin typeface="Century Gold"/>
                <a:ea typeface="Times New Roman" panose="02020603050405020304" pitchFamily="18" charset="0"/>
              </a:rPr>
              <a:t> (</a:t>
            </a:r>
            <a:r>
              <a:rPr lang="tr-TR" sz="2000" b="1" i="1" dirty="0" err="1">
                <a:latin typeface="Century Gold"/>
                <a:ea typeface="Times New Roman" panose="02020603050405020304" pitchFamily="18" charset="0"/>
              </a:rPr>
              <a:t>NFPA</a:t>
            </a:r>
            <a:r>
              <a:rPr lang="tr-TR" sz="2000" b="1" i="1" dirty="0">
                <a:latin typeface="Century Gold"/>
                <a:ea typeface="Times New Roman" panose="02020603050405020304" pitchFamily="18" charset="0"/>
              </a:rPr>
              <a:t>) </a:t>
            </a:r>
            <a:r>
              <a:rPr lang="tr-TR" sz="2000" b="1" i="1" dirty="0" smtClean="0">
                <a:latin typeface="Century Gold"/>
                <a:ea typeface="Times New Roman" panose="02020603050405020304" pitchFamily="18" charset="0"/>
              </a:rPr>
              <a:t>raporlarına  </a:t>
            </a:r>
            <a:r>
              <a:rPr lang="tr-TR" sz="2000" b="1" i="1" dirty="0">
                <a:latin typeface="Century Gold"/>
                <a:ea typeface="Times New Roman" panose="02020603050405020304" pitchFamily="18" charset="0"/>
              </a:rPr>
              <a:t>dayanarak endüstriyel tesislerdeki yangın risk </a:t>
            </a:r>
            <a:r>
              <a:rPr lang="tr-TR" sz="2000" b="1" i="1" dirty="0" smtClean="0">
                <a:latin typeface="Century Gold"/>
                <a:ea typeface="Times New Roman" panose="02020603050405020304" pitchFamily="18" charset="0"/>
              </a:rPr>
              <a:t>faktörleri;</a:t>
            </a:r>
            <a:endParaRPr lang="tr-TR" sz="2000" b="1" i="1" dirty="0">
              <a:effectLst/>
              <a:latin typeface="Century Gold"/>
              <a:ea typeface="Times New Roman" panose="02020603050405020304" pitchFamily="18" charset="0"/>
            </a:endParaRPr>
          </a:p>
        </p:txBody>
      </p:sp>
      <p:sp>
        <p:nvSpPr>
          <p:cNvPr id="4" name="Dikdörtgen 3"/>
          <p:cNvSpPr/>
          <p:nvPr/>
        </p:nvSpPr>
        <p:spPr>
          <a:xfrm>
            <a:off x="762000" y="2221504"/>
            <a:ext cx="10901680" cy="4093428"/>
          </a:xfrm>
          <a:prstGeom prst="rect">
            <a:avLst/>
          </a:prstGeom>
        </p:spPr>
        <p:txBody>
          <a:bodyPr wrap="square">
            <a:spAutoFit/>
          </a:bodyPr>
          <a:lstStyle/>
          <a:p>
            <a:pPr marL="342900" lvl="0" indent="-342900" algn="just">
              <a:tabLst>
                <a:tab pos="457200" algn="l"/>
              </a:tabLst>
            </a:pPr>
            <a:r>
              <a:rPr lang="tr-TR" sz="2000" b="1" dirty="0" smtClean="0">
                <a:latin typeface="Century Gold"/>
                <a:ea typeface="Times New Roman" panose="02020603050405020304" pitchFamily="18" charset="0"/>
              </a:rPr>
              <a:t>1. Elektriksel </a:t>
            </a:r>
            <a:r>
              <a:rPr lang="tr-TR" sz="2000" b="1" dirty="0">
                <a:latin typeface="Century Gold"/>
                <a:ea typeface="Times New Roman" panose="02020603050405020304" pitchFamily="18" charset="0"/>
              </a:rPr>
              <a:t>Nedenler (%20-25)</a:t>
            </a:r>
            <a:r>
              <a:rPr lang="tr-TR" sz="2000" dirty="0">
                <a:latin typeface="Century Gold"/>
                <a:ea typeface="Times New Roman" panose="02020603050405020304" pitchFamily="18" charset="0"/>
              </a:rPr>
              <a:t>: </a:t>
            </a:r>
            <a:r>
              <a:rPr lang="tr-TR" sz="2000" dirty="0" err="1">
                <a:latin typeface="Century Gold"/>
                <a:ea typeface="Times New Roman" panose="02020603050405020304" pitchFamily="18" charset="0"/>
              </a:rPr>
              <a:t>NFPA</a:t>
            </a:r>
            <a:r>
              <a:rPr lang="tr-TR" sz="2000" dirty="0">
                <a:latin typeface="Century Gold"/>
                <a:ea typeface="Times New Roman" panose="02020603050405020304" pitchFamily="18" charset="0"/>
              </a:rPr>
              <a:t> raporlarına göre elektriksel hatalar, endüstriyel yangınların önemli bir kısmını oluşturur. Yanlış kablolama, yetersiz izolasyon ve hatalı elektrik panoları gibi sorunlar, bu yangınların en yaygın nedenlerinden biridir</a:t>
            </a:r>
            <a:r>
              <a:rPr lang="tr-TR" sz="2000" dirty="0" smtClean="0">
                <a:latin typeface="Century Gold"/>
                <a:ea typeface="Times New Roman" panose="02020603050405020304" pitchFamily="18" charset="0"/>
              </a:rPr>
              <a:t>.</a:t>
            </a:r>
          </a:p>
          <a:p>
            <a:pPr marL="342900" lvl="0" indent="-342900" algn="just">
              <a:tabLst>
                <a:tab pos="457200" algn="l"/>
              </a:tabLst>
            </a:pPr>
            <a:endParaRPr lang="tr-TR" sz="2000" dirty="0">
              <a:latin typeface="Century Gold"/>
              <a:ea typeface="Times New Roman" panose="02020603050405020304" pitchFamily="18" charset="0"/>
            </a:endParaRPr>
          </a:p>
          <a:p>
            <a:pPr marL="342900" lvl="0" indent="-342900" algn="just">
              <a:tabLst>
                <a:tab pos="457200" algn="l"/>
              </a:tabLst>
            </a:pPr>
            <a:r>
              <a:rPr lang="tr-TR" sz="2000" b="1" dirty="0" smtClean="0">
                <a:latin typeface="Century Gold"/>
                <a:ea typeface="Times New Roman" panose="02020603050405020304" pitchFamily="18" charset="0"/>
              </a:rPr>
              <a:t>2. Kesme </a:t>
            </a:r>
            <a:r>
              <a:rPr lang="tr-TR" sz="2000" b="1" dirty="0">
                <a:latin typeface="Century Gold"/>
                <a:ea typeface="Times New Roman" panose="02020603050405020304" pitchFamily="18" charset="0"/>
              </a:rPr>
              <a:t>ve Kaynak İşleri (%10-15)</a:t>
            </a:r>
            <a:r>
              <a:rPr lang="tr-TR" sz="2000" dirty="0">
                <a:latin typeface="Century Gold"/>
                <a:ea typeface="Times New Roman" panose="02020603050405020304" pitchFamily="18" charset="0"/>
              </a:rPr>
              <a:t>: </a:t>
            </a:r>
            <a:r>
              <a:rPr lang="tr-TR" sz="2000" dirty="0" err="1">
                <a:latin typeface="Century Gold"/>
                <a:ea typeface="Times New Roman" panose="02020603050405020304" pitchFamily="18" charset="0"/>
              </a:rPr>
              <a:t>NFPA</a:t>
            </a:r>
            <a:r>
              <a:rPr lang="tr-TR" sz="2000" dirty="0">
                <a:latin typeface="Century Gold"/>
                <a:ea typeface="Times New Roman" panose="02020603050405020304" pitchFamily="18" charset="0"/>
              </a:rPr>
              <a:t> verilerine göre kesme, kaynak ve diğer "sıcak işler" sırasında çıkan kıvılcımlar, önemli bir yangın riski oluşturmaktadır. Bu işler sırasında yeterli koruyucu önlemler alınmazsa yangın çıkma olasılığı oldukça yüksektir</a:t>
            </a:r>
            <a:r>
              <a:rPr lang="tr-TR" sz="2000" dirty="0" smtClean="0">
                <a:latin typeface="Century Gold"/>
                <a:ea typeface="Times New Roman" panose="02020603050405020304" pitchFamily="18" charset="0"/>
              </a:rPr>
              <a:t>.</a:t>
            </a:r>
          </a:p>
          <a:p>
            <a:pPr marL="342900" lvl="0" indent="-342900" algn="just">
              <a:tabLst>
                <a:tab pos="457200" algn="l"/>
              </a:tabLst>
            </a:pPr>
            <a:endParaRPr lang="tr-TR" sz="2000" dirty="0" smtClean="0">
              <a:latin typeface="Century Gold"/>
              <a:ea typeface="Times New Roman" panose="02020603050405020304" pitchFamily="18" charset="0"/>
            </a:endParaRPr>
          </a:p>
          <a:p>
            <a:pPr marL="342900" indent="-342900" algn="just">
              <a:tabLst>
                <a:tab pos="457200" algn="l"/>
              </a:tabLst>
            </a:pPr>
            <a:r>
              <a:rPr lang="tr-TR" sz="2000" b="1" dirty="0" smtClean="0">
                <a:latin typeface="Century Gold"/>
              </a:rPr>
              <a:t>3. Yanıcı </a:t>
            </a:r>
            <a:r>
              <a:rPr lang="tr-TR" sz="2000" b="1" dirty="0">
                <a:latin typeface="Century Gold"/>
              </a:rPr>
              <a:t>Kimyasalların Uygunsuz Depolanması (%10-12)</a:t>
            </a:r>
            <a:r>
              <a:rPr lang="tr-TR" sz="2000" dirty="0">
                <a:latin typeface="Century Gold"/>
              </a:rPr>
              <a:t>: Kimyasal maddelerin uygun olmayan ortamlarda depolanması, </a:t>
            </a:r>
            <a:r>
              <a:rPr lang="tr-TR" sz="2000" dirty="0" err="1">
                <a:latin typeface="Century Gold"/>
              </a:rPr>
              <a:t>NFPA'nın</a:t>
            </a:r>
            <a:r>
              <a:rPr lang="tr-TR" sz="2000" dirty="0">
                <a:latin typeface="Century Gold"/>
              </a:rPr>
              <a:t> "</a:t>
            </a:r>
            <a:r>
              <a:rPr lang="tr-TR" sz="2000" dirty="0" err="1">
                <a:latin typeface="Century Gold"/>
              </a:rPr>
              <a:t>Hazardous</a:t>
            </a:r>
            <a:r>
              <a:rPr lang="tr-TR" sz="2000" dirty="0">
                <a:latin typeface="Century Gold"/>
              </a:rPr>
              <a:t> </a:t>
            </a:r>
            <a:r>
              <a:rPr lang="tr-TR" sz="2000" dirty="0" err="1">
                <a:latin typeface="Century Gold"/>
              </a:rPr>
              <a:t>Materials</a:t>
            </a:r>
            <a:r>
              <a:rPr lang="tr-TR" sz="2000" dirty="0">
                <a:latin typeface="Century Gold"/>
              </a:rPr>
              <a:t>" standartlarına göre endüstriyel yangınların yaygın bir sebebidir. Bu, özellikle yanıcı veya parlayıcı maddelerle ilgili riskleri artırır.</a:t>
            </a:r>
          </a:p>
          <a:p>
            <a:pPr marL="342900" lvl="0" indent="-342900">
              <a:tabLst>
                <a:tab pos="457200" algn="l"/>
              </a:tabLst>
            </a:pPr>
            <a:endParaRPr lang="tr-TR" sz="2000" dirty="0">
              <a:effectLst/>
              <a:latin typeface="Century Gold"/>
              <a:ea typeface="Times New Roman" panose="02020603050405020304" pitchFamily="18" charset="0"/>
            </a:endParaRPr>
          </a:p>
        </p:txBody>
      </p:sp>
    </p:spTree>
    <p:extLst>
      <p:ext uri="{BB962C8B-B14F-4D97-AF65-F5344CB8AC3E}">
        <p14:creationId xmlns:p14="http://schemas.microsoft.com/office/powerpoint/2010/main" val="85963780"/>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457200" y="1301827"/>
            <a:ext cx="11226800" cy="4708981"/>
          </a:xfrm>
          <a:prstGeom prst="rect">
            <a:avLst/>
          </a:prstGeom>
        </p:spPr>
        <p:txBody>
          <a:bodyPr wrap="square">
            <a:spAutoFit/>
          </a:bodyPr>
          <a:lstStyle/>
          <a:p>
            <a:pPr marL="342900" lvl="0" indent="-342900" algn="just">
              <a:tabLst>
                <a:tab pos="457200" algn="l"/>
              </a:tabLst>
            </a:pPr>
            <a:r>
              <a:rPr lang="tr-TR" sz="2000" b="1" dirty="0" smtClean="0">
                <a:latin typeface="Century Gold"/>
                <a:ea typeface="Times New Roman" panose="02020603050405020304" pitchFamily="18" charset="0"/>
              </a:rPr>
              <a:t>4. Aşırı </a:t>
            </a:r>
            <a:r>
              <a:rPr lang="tr-TR" sz="2000" b="1" dirty="0">
                <a:latin typeface="Century Gold"/>
                <a:ea typeface="Times New Roman" panose="02020603050405020304" pitchFamily="18" charset="0"/>
              </a:rPr>
              <a:t>Isınmış Ekipman veya Makine Yüzeyleri (%8-10)</a:t>
            </a:r>
            <a:r>
              <a:rPr lang="tr-TR" sz="2000" dirty="0">
                <a:latin typeface="Century Gold"/>
                <a:ea typeface="Times New Roman" panose="02020603050405020304" pitchFamily="18" charset="0"/>
              </a:rPr>
              <a:t>: Endüstriyel makinelerde oluşan aşırı ısınmalar, özellikle bakım eksikliği nedeniyle, </a:t>
            </a:r>
            <a:r>
              <a:rPr lang="tr-TR" sz="2000" dirty="0" err="1">
                <a:latin typeface="Century Gold"/>
                <a:ea typeface="Times New Roman" panose="02020603050405020304" pitchFamily="18" charset="0"/>
              </a:rPr>
              <a:t>NFPA</a:t>
            </a:r>
            <a:r>
              <a:rPr lang="tr-TR" sz="2000" dirty="0">
                <a:latin typeface="Century Gold"/>
                <a:ea typeface="Times New Roman" panose="02020603050405020304" pitchFamily="18" charset="0"/>
              </a:rPr>
              <a:t> raporlarına göre önemli yangın nedenlerinden biridir. Aşırı ısınmış yüzeylerin yanıcı malzemelerle teması yangına yol açabilir</a:t>
            </a:r>
            <a:r>
              <a:rPr lang="tr-TR" sz="2000" dirty="0" smtClean="0">
                <a:latin typeface="Century Gold"/>
                <a:ea typeface="Times New Roman" panose="02020603050405020304" pitchFamily="18" charset="0"/>
              </a:rPr>
              <a:t>.</a:t>
            </a:r>
          </a:p>
          <a:p>
            <a:pPr marL="342900" lvl="0" indent="-342900" algn="just">
              <a:tabLst>
                <a:tab pos="457200" algn="l"/>
              </a:tabLst>
            </a:pPr>
            <a:endParaRPr lang="tr-TR" sz="2000" dirty="0">
              <a:latin typeface="Century Gold"/>
              <a:ea typeface="Times New Roman" panose="02020603050405020304" pitchFamily="18" charset="0"/>
            </a:endParaRPr>
          </a:p>
          <a:p>
            <a:pPr marL="342900" lvl="0" indent="-342900" algn="just">
              <a:tabLst>
                <a:tab pos="457200" algn="l"/>
              </a:tabLst>
            </a:pPr>
            <a:r>
              <a:rPr lang="tr-TR" sz="2000" b="1" dirty="0" smtClean="0">
                <a:latin typeface="Century Gold"/>
                <a:ea typeface="Times New Roman" panose="02020603050405020304" pitchFamily="18" charset="0"/>
              </a:rPr>
              <a:t>5. Sürtünme </a:t>
            </a:r>
            <a:r>
              <a:rPr lang="tr-TR" sz="2000" b="1" dirty="0">
                <a:latin typeface="Century Gold"/>
                <a:ea typeface="Times New Roman" panose="02020603050405020304" pitchFamily="18" charset="0"/>
              </a:rPr>
              <a:t>Sonucu Isınma (%8)</a:t>
            </a:r>
            <a:r>
              <a:rPr lang="tr-TR" sz="2000" dirty="0">
                <a:latin typeface="Century Gold"/>
                <a:ea typeface="Times New Roman" panose="02020603050405020304" pitchFamily="18" charset="0"/>
              </a:rPr>
              <a:t>: Makine bileşenlerinde sürtünme sonucu oluşan ısınma, özellikle yağlama yetersizliği durumlarında yangına yol açabilir. Bu da </a:t>
            </a:r>
            <a:r>
              <a:rPr lang="tr-TR" sz="2000" dirty="0" err="1">
                <a:latin typeface="Century Gold"/>
                <a:ea typeface="Times New Roman" panose="02020603050405020304" pitchFamily="18" charset="0"/>
              </a:rPr>
              <a:t>NFPA'nın</a:t>
            </a:r>
            <a:r>
              <a:rPr lang="tr-TR" sz="2000" dirty="0">
                <a:latin typeface="Century Gold"/>
                <a:ea typeface="Times New Roman" panose="02020603050405020304" pitchFamily="18" charset="0"/>
              </a:rPr>
              <a:t> mekanik bakım gerekliliklerine yönelik uyarılarında sıkça belirtilmektedir</a:t>
            </a:r>
            <a:r>
              <a:rPr lang="tr-TR" sz="2000" dirty="0" smtClean="0">
                <a:latin typeface="Century Gold"/>
                <a:ea typeface="Times New Roman" panose="02020603050405020304" pitchFamily="18" charset="0"/>
              </a:rPr>
              <a:t>.</a:t>
            </a:r>
          </a:p>
          <a:p>
            <a:pPr marL="342900" lvl="0" indent="-342900" algn="just">
              <a:tabLst>
                <a:tab pos="457200" algn="l"/>
              </a:tabLst>
            </a:pPr>
            <a:endParaRPr lang="tr-TR" sz="2000" dirty="0">
              <a:latin typeface="Century Gold"/>
              <a:ea typeface="Times New Roman" panose="02020603050405020304" pitchFamily="18" charset="0"/>
            </a:endParaRPr>
          </a:p>
          <a:p>
            <a:pPr marL="342900" lvl="0" indent="-342900" algn="just">
              <a:tabLst>
                <a:tab pos="457200" algn="l"/>
              </a:tabLst>
            </a:pPr>
            <a:r>
              <a:rPr lang="tr-TR" sz="2000" b="1" dirty="0" smtClean="0">
                <a:latin typeface="Century Gold"/>
                <a:ea typeface="Times New Roman" panose="02020603050405020304" pitchFamily="18" charset="0"/>
              </a:rPr>
              <a:t>6. Statik </a:t>
            </a:r>
            <a:r>
              <a:rPr lang="tr-TR" sz="2000" b="1" dirty="0">
                <a:latin typeface="Century Gold"/>
                <a:ea typeface="Times New Roman" panose="02020603050405020304" pitchFamily="18" charset="0"/>
              </a:rPr>
              <a:t>Elektrik (%5-7)</a:t>
            </a:r>
            <a:r>
              <a:rPr lang="tr-TR" sz="2000" dirty="0">
                <a:latin typeface="Century Gold"/>
                <a:ea typeface="Times New Roman" panose="02020603050405020304" pitchFamily="18" charset="0"/>
              </a:rPr>
              <a:t>: </a:t>
            </a:r>
            <a:r>
              <a:rPr lang="tr-TR" sz="2000" dirty="0" err="1">
                <a:latin typeface="Century Gold"/>
                <a:ea typeface="Times New Roman" panose="02020603050405020304" pitchFamily="18" charset="0"/>
              </a:rPr>
              <a:t>NFPA</a:t>
            </a:r>
            <a:r>
              <a:rPr lang="tr-TR" sz="2000" dirty="0">
                <a:latin typeface="Century Gold"/>
                <a:ea typeface="Times New Roman" panose="02020603050405020304" pitchFamily="18" charset="0"/>
              </a:rPr>
              <a:t> verileri,  dolum terminalleri, akaryakıt istasyonları, madenler, dinamit  ve tahıl ambarları, bazı kimyasal ve plastik işleme endüstrilerinde statik elektriğin önemli bir yangın patlama ve riski olduğunu biliyoruz. </a:t>
            </a:r>
            <a:endParaRPr lang="tr-TR" sz="2000" dirty="0" smtClean="0">
              <a:latin typeface="Century Gold"/>
              <a:ea typeface="Times New Roman" panose="02020603050405020304" pitchFamily="18" charset="0"/>
            </a:endParaRPr>
          </a:p>
          <a:p>
            <a:pPr marL="342900" lvl="0" indent="-342900" algn="just">
              <a:tabLst>
                <a:tab pos="457200" algn="l"/>
              </a:tabLst>
            </a:pPr>
            <a:endParaRPr lang="tr-TR" sz="2000" dirty="0">
              <a:latin typeface="Century Gold"/>
              <a:ea typeface="Times New Roman" panose="02020603050405020304" pitchFamily="18" charset="0"/>
            </a:endParaRPr>
          </a:p>
          <a:p>
            <a:pPr marL="342900" lvl="0" indent="-342900" algn="just">
              <a:tabLst>
                <a:tab pos="457200" algn="l"/>
              </a:tabLst>
            </a:pPr>
            <a:r>
              <a:rPr lang="tr-TR" sz="2000" b="1" dirty="0" smtClean="0">
                <a:latin typeface="Century Gold"/>
                <a:ea typeface="Times New Roman" panose="02020603050405020304" pitchFamily="18" charset="0"/>
              </a:rPr>
              <a:t>7. Açık </a:t>
            </a:r>
            <a:r>
              <a:rPr lang="tr-TR" sz="2000" b="1" dirty="0">
                <a:latin typeface="Century Gold"/>
                <a:ea typeface="Times New Roman" panose="02020603050405020304" pitchFamily="18" charset="0"/>
              </a:rPr>
              <a:t>Alev ve Patlayıcı Gazlar (%10)</a:t>
            </a:r>
            <a:r>
              <a:rPr lang="tr-TR" sz="2000" dirty="0">
                <a:latin typeface="Century Gold"/>
                <a:ea typeface="Times New Roman" panose="02020603050405020304" pitchFamily="18" charset="0"/>
              </a:rPr>
              <a:t>: Oksijen kaynağı veya açık alev kullanımı, </a:t>
            </a:r>
            <a:r>
              <a:rPr lang="tr-TR" sz="2000" dirty="0" err="1">
                <a:latin typeface="Century Gold"/>
                <a:ea typeface="Times New Roman" panose="02020603050405020304" pitchFamily="18" charset="0"/>
              </a:rPr>
              <a:t>NFPA'nın</a:t>
            </a:r>
            <a:r>
              <a:rPr lang="tr-TR" sz="2000" dirty="0">
                <a:latin typeface="Century Gold"/>
                <a:ea typeface="Times New Roman" panose="02020603050405020304" pitchFamily="18" charset="0"/>
              </a:rPr>
              <a:t> yangın güvenliği gerekliliklerinde belirttiği gibi riskli işlemlerden biridir. Patlayıcı gazların uygun havalandırma olmadan depolanması bu riski daha da artırır.</a:t>
            </a:r>
            <a:endParaRPr lang="tr-TR" sz="2000" dirty="0">
              <a:effectLst/>
              <a:latin typeface="Century Gold"/>
              <a:ea typeface="Times New Roman" panose="02020603050405020304" pitchFamily="18" charset="0"/>
            </a:endParaRPr>
          </a:p>
        </p:txBody>
      </p:sp>
      <p:sp>
        <p:nvSpPr>
          <p:cNvPr id="7" name="Dikdörtgen 6"/>
          <p:cNvSpPr/>
          <p:nvPr/>
        </p:nvSpPr>
        <p:spPr>
          <a:xfrm>
            <a:off x="1178560" y="247518"/>
            <a:ext cx="10231394" cy="707886"/>
          </a:xfrm>
          <a:prstGeom prst="rect">
            <a:avLst/>
          </a:prstGeom>
        </p:spPr>
        <p:txBody>
          <a:bodyPr wrap="square">
            <a:spAutoFit/>
          </a:bodyPr>
          <a:lstStyle/>
          <a:p>
            <a:r>
              <a:rPr lang="tr-TR" sz="2000" b="1" i="1" dirty="0" err="1">
                <a:latin typeface="Century Gold"/>
                <a:ea typeface="Times New Roman" panose="02020603050405020304" pitchFamily="18" charset="0"/>
              </a:rPr>
              <a:t>National</a:t>
            </a:r>
            <a:r>
              <a:rPr lang="tr-TR" sz="2000" b="1" i="1" dirty="0">
                <a:latin typeface="Century Gold"/>
                <a:ea typeface="Times New Roman" panose="02020603050405020304" pitchFamily="18" charset="0"/>
              </a:rPr>
              <a:t> Fire </a:t>
            </a:r>
            <a:r>
              <a:rPr lang="tr-TR" sz="2000" b="1" i="1" dirty="0" err="1">
                <a:latin typeface="Century Gold"/>
                <a:ea typeface="Times New Roman" panose="02020603050405020304" pitchFamily="18" charset="0"/>
              </a:rPr>
              <a:t>Protection</a:t>
            </a:r>
            <a:r>
              <a:rPr lang="tr-TR" sz="2000" b="1" i="1" dirty="0">
                <a:latin typeface="Century Gold"/>
                <a:ea typeface="Times New Roman" panose="02020603050405020304" pitchFamily="18" charset="0"/>
              </a:rPr>
              <a:t> </a:t>
            </a:r>
            <a:r>
              <a:rPr lang="tr-TR" sz="2000" b="1" i="1" dirty="0" err="1">
                <a:latin typeface="Century Gold"/>
                <a:ea typeface="Times New Roman" panose="02020603050405020304" pitchFamily="18" charset="0"/>
              </a:rPr>
              <a:t>Association</a:t>
            </a:r>
            <a:r>
              <a:rPr lang="tr-TR" sz="2000" b="1" i="1" dirty="0">
                <a:latin typeface="Century Gold"/>
                <a:ea typeface="Times New Roman" panose="02020603050405020304" pitchFamily="18" charset="0"/>
              </a:rPr>
              <a:t> (</a:t>
            </a:r>
            <a:r>
              <a:rPr lang="tr-TR" sz="2000" b="1" i="1" dirty="0" err="1">
                <a:latin typeface="Century Gold"/>
                <a:ea typeface="Times New Roman" panose="02020603050405020304" pitchFamily="18" charset="0"/>
              </a:rPr>
              <a:t>NFPA</a:t>
            </a:r>
            <a:r>
              <a:rPr lang="tr-TR" sz="2000" b="1" i="1" dirty="0">
                <a:latin typeface="Century Gold"/>
                <a:ea typeface="Times New Roman" panose="02020603050405020304" pitchFamily="18" charset="0"/>
              </a:rPr>
              <a:t>) </a:t>
            </a:r>
            <a:r>
              <a:rPr lang="tr-TR" sz="2000" b="1" i="1" dirty="0" smtClean="0">
                <a:latin typeface="Century Gold"/>
                <a:ea typeface="Times New Roman" panose="02020603050405020304" pitchFamily="18" charset="0"/>
              </a:rPr>
              <a:t>raporlarına  </a:t>
            </a:r>
            <a:r>
              <a:rPr lang="tr-TR" sz="2000" b="1" i="1" dirty="0">
                <a:latin typeface="Century Gold"/>
                <a:ea typeface="Times New Roman" panose="02020603050405020304" pitchFamily="18" charset="0"/>
              </a:rPr>
              <a:t>dayanarak endüstriyel tesislerdeki yangın risk </a:t>
            </a:r>
            <a:r>
              <a:rPr lang="tr-TR" sz="2000" b="1" i="1" dirty="0" smtClean="0">
                <a:latin typeface="Century Gold"/>
                <a:ea typeface="Times New Roman" panose="02020603050405020304" pitchFamily="18" charset="0"/>
              </a:rPr>
              <a:t>faktörleri;</a:t>
            </a:r>
            <a:endParaRPr lang="tr-TR" sz="2000" b="1" i="1" dirty="0">
              <a:effectLst/>
              <a:latin typeface="Century Gold"/>
              <a:ea typeface="Times New Roman" panose="02020603050405020304" pitchFamily="18" charset="0"/>
            </a:endParaRPr>
          </a:p>
        </p:txBody>
      </p:sp>
    </p:spTree>
    <p:extLst>
      <p:ext uri="{BB962C8B-B14F-4D97-AF65-F5344CB8AC3E}">
        <p14:creationId xmlns:p14="http://schemas.microsoft.com/office/powerpoint/2010/main" val="909526530"/>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056640" y="1668979"/>
            <a:ext cx="9834880" cy="2554545"/>
          </a:xfrm>
          <a:prstGeom prst="rect">
            <a:avLst/>
          </a:prstGeom>
        </p:spPr>
        <p:txBody>
          <a:bodyPr wrap="square">
            <a:spAutoFit/>
          </a:bodyPr>
          <a:lstStyle/>
          <a:p>
            <a:pPr marL="342900" lvl="0" indent="-342900">
              <a:tabLst>
                <a:tab pos="457200" algn="l"/>
              </a:tabLst>
            </a:pPr>
            <a:r>
              <a:rPr lang="tr-TR" sz="2000" b="1" dirty="0" smtClean="0">
                <a:latin typeface="Century Gold"/>
                <a:ea typeface="Times New Roman" panose="02020603050405020304" pitchFamily="18" charset="0"/>
              </a:rPr>
              <a:t>8. İnsan </a:t>
            </a:r>
            <a:r>
              <a:rPr lang="tr-TR" sz="2000" b="1" dirty="0">
                <a:latin typeface="Century Gold"/>
                <a:ea typeface="Times New Roman" panose="02020603050405020304" pitchFamily="18" charset="0"/>
              </a:rPr>
              <a:t>Faktörleri (%10-15)</a:t>
            </a:r>
            <a:r>
              <a:rPr lang="tr-TR" sz="2000" dirty="0">
                <a:latin typeface="Century Gold"/>
                <a:ea typeface="Times New Roman" panose="02020603050405020304" pitchFamily="18" charset="0"/>
              </a:rPr>
              <a:t>: </a:t>
            </a:r>
            <a:r>
              <a:rPr lang="tr-TR" sz="2000" dirty="0" err="1">
                <a:latin typeface="Century Gold"/>
                <a:ea typeface="Times New Roman" panose="02020603050405020304" pitchFamily="18" charset="0"/>
              </a:rPr>
              <a:t>NFPA</a:t>
            </a:r>
            <a:r>
              <a:rPr lang="tr-TR" sz="2000" dirty="0">
                <a:latin typeface="Century Gold"/>
                <a:ea typeface="Times New Roman" panose="02020603050405020304" pitchFamily="18" charset="0"/>
              </a:rPr>
              <a:t> raporlarında, insan hatalarının (bilgisizlik, ihmal, tedbirsizlik) yangınların başlıca nedenlerinden biri olduğu belirtilmektedir. Eğitimsiz personel veya güvenlik kurallarına uyulmaması yangın riskini önemli ölçüde artırabilir</a:t>
            </a:r>
            <a:r>
              <a:rPr lang="tr-TR" sz="2000" dirty="0" smtClean="0">
                <a:latin typeface="Century Gold"/>
                <a:ea typeface="Times New Roman" panose="02020603050405020304" pitchFamily="18" charset="0"/>
              </a:rPr>
              <a:t>.</a:t>
            </a:r>
          </a:p>
          <a:p>
            <a:pPr marL="342900" lvl="0" indent="-342900">
              <a:tabLst>
                <a:tab pos="457200" algn="l"/>
              </a:tabLst>
            </a:pPr>
            <a:endParaRPr lang="tr-TR" sz="2000" dirty="0">
              <a:latin typeface="Century Gold"/>
              <a:ea typeface="Times New Roman" panose="02020603050405020304" pitchFamily="18" charset="0"/>
            </a:endParaRPr>
          </a:p>
          <a:p>
            <a:pPr marL="342900" lvl="0" indent="-342900">
              <a:tabLst>
                <a:tab pos="457200" algn="l"/>
              </a:tabLst>
            </a:pPr>
            <a:r>
              <a:rPr lang="tr-TR" sz="2000" b="1" dirty="0" smtClean="0">
                <a:latin typeface="Century Gold"/>
                <a:ea typeface="Times New Roman" panose="02020603050405020304" pitchFamily="18" charset="0"/>
              </a:rPr>
              <a:t>9. Doğal </a:t>
            </a:r>
            <a:r>
              <a:rPr lang="tr-TR" sz="2000" b="1" dirty="0">
                <a:latin typeface="Century Gold"/>
                <a:ea typeface="Times New Roman" panose="02020603050405020304" pitchFamily="18" charset="0"/>
              </a:rPr>
              <a:t>Afetler (%3-5)</a:t>
            </a:r>
            <a:r>
              <a:rPr lang="tr-TR" sz="2000" dirty="0">
                <a:latin typeface="Century Gold"/>
                <a:ea typeface="Times New Roman" panose="02020603050405020304" pitchFamily="18" charset="0"/>
              </a:rPr>
              <a:t>: </a:t>
            </a:r>
            <a:r>
              <a:rPr lang="tr-TR" sz="2000" dirty="0" err="1">
                <a:latin typeface="Century Gold"/>
                <a:ea typeface="Times New Roman" panose="02020603050405020304" pitchFamily="18" charset="0"/>
              </a:rPr>
              <a:t>NFPA</a:t>
            </a:r>
            <a:r>
              <a:rPr lang="tr-TR" sz="2000" dirty="0">
                <a:latin typeface="Century Gold"/>
                <a:ea typeface="Times New Roman" panose="02020603050405020304" pitchFamily="18" charset="0"/>
              </a:rPr>
              <a:t> istatistiklerinde yıldırım düşmesi, sel, deprem gibi doğal olaylar da yangınların sebepleri arasında yer almakta, ancak bu olaylar daha nadir rastlanan nedenlerdir.</a:t>
            </a:r>
            <a:endParaRPr lang="tr-TR" sz="2000" dirty="0">
              <a:effectLst/>
              <a:latin typeface="Century Gold"/>
              <a:ea typeface="Times New Roman" panose="02020603050405020304" pitchFamily="18" charset="0"/>
            </a:endParaRPr>
          </a:p>
        </p:txBody>
      </p:sp>
      <p:sp>
        <p:nvSpPr>
          <p:cNvPr id="6" name="Dikdörtgen 5"/>
          <p:cNvSpPr/>
          <p:nvPr/>
        </p:nvSpPr>
        <p:spPr>
          <a:xfrm>
            <a:off x="1193663" y="288952"/>
            <a:ext cx="10231394" cy="707886"/>
          </a:xfrm>
          <a:prstGeom prst="rect">
            <a:avLst/>
          </a:prstGeom>
        </p:spPr>
        <p:txBody>
          <a:bodyPr wrap="square">
            <a:spAutoFit/>
          </a:bodyPr>
          <a:lstStyle/>
          <a:p>
            <a:r>
              <a:rPr lang="tr-TR" sz="2000" b="1" i="1" dirty="0" err="1">
                <a:latin typeface="Century Gold"/>
                <a:ea typeface="Times New Roman" panose="02020603050405020304" pitchFamily="18" charset="0"/>
              </a:rPr>
              <a:t>National</a:t>
            </a:r>
            <a:r>
              <a:rPr lang="tr-TR" sz="2000" b="1" i="1" dirty="0">
                <a:latin typeface="Century Gold"/>
                <a:ea typeface="Times New Roman" panose="02020603050405020304" pitchFamily="18" charset="0"/>
              </a:rPr>
              <a:t> Fire </a:t>
            </a:r>
            <a:r>
              <a:rPr lang="tr-TR" sz="2000" b="1" i="1" dirty="0" err="1">
                <a:latin typeface="Century Gold"/>
                <a:ea typeface="Times New Roman" panose="02020603050405020304" pitchFamily="18" charset="0"/>
              </a:rPr>
              <a:t>Protection</a:t>
            </a:r>
            <a:r>
              <a:rPr lang="tr-TR" sz="2000" b="1" i="1" dirty="0">
                <a:latin typeface="Century Gold"/>
                <a:ea typeface="Times New Roman" panose="02020603050405020304" pitchFamily="18" charset="0"/>
              </a:rPr>
              <a:t> </a:t>
            </a:r>
            <a:r>
              <a:rPr lang="tr-TR" sz="2000" b="1" i="1" dirty="0" err="1">
                <a:latin typeface="Century Gold"/>
                <a:ea typeface="Times New Roman" panose="02020603050405020304" pitchFamily="18" charset="0"/>
              </a:rPr>
              <a:t>Association</a:t>
            </a:r>
            <a:r>
              <a:rPr lang="tr-TR" sz="2000" b="1" i="1" dirty="0">
                <a:latin typeface="Century Gold"/>
                <a:ea typeface="Times New Roman" panose="02020603050405020304" pitchFamily="18" charset="0"/>
              </a:rPr>
              <a:t> (</a:t>
            </a:r>
            <a:r>
              <a:rPr lang="tr-TR" sz="2000" b="1" i="1" dirty="0" err="1">
                <a:latin typeface="Century Gold"/>
                <a:ea typeface="Times New Roman" panose="02020603050405020304" pitchFamily="18" charset="0"/>
              </a:rPr>
              <a:t>NFPA</a:t>
            </a:r>
            <a:r>
              <a:rPr lang="tr-TR" sz="2000" b="1" i="1" dirty="0">
                <a:latin typeface="Century Gold"/>
                <a:ea typeface="Times New Roman" panose="02020603050405020304" pitchFamily="18" charset="0"/>
              </a:rPr>
              <a:t>) </a:t>
            </a:r>
            <a:r>
              <a:rPr lang="tr-TR" sz="2000" b="1" i="1" dirty="0" smtClean="0">
                <a:latin typeface="Century Gold"/>
                <a:ea typeface="Times New Roman" panose="02020603050405020304" pitchFamily="18" charset="0"/>
              </a:rPr>
              <a:t>raporlarına  </a:t>
            </a:r>
            <a:r>
              <a:rPr lang="tr-TR" sz="2000" b="1" i="1" dirty="0">
                <a:latin typeface="Century Gold"/>
                <a:ea typeface="Times New Roman" panose="02020603050405020304" pitchFamily="18" charset="0"/>
              </a:rPr>
              <a:t>dayanarak endüstriyel tesislerdeki yangın risk </a:t>
            </a:r>
            <a:r>
              <a:rPr lang="tr-TR" sz="2000" b="1" i="1" dirty="0" smtClean="0">
                <a:latin typeface="Century Gold"/>
                <a:ea typeface="Times New Roman" panose="02020603050405020304" pitchFamily="18" charset="0"/>
              </a:rPr>
              <a:t>faktörleri;</a:t>
            </a:r>
            <a:endParaRPr lang="tr-TR" sz="2000" b="1" i="1" dirty="0">
              <a:effectLst/>
              <a:latin typeface="Century Gold"/>
              <a:ea typeface="Times New Roman" panose="02020603050405020304" pitchFamily="18" charset="0"/>
            </a:endParaRPr>
          </a:p>
        </p:txBody>
      </p:sp>
    </p:spTree>
    <p:extLst>
      <p:ext uri="{BB962C8B-B14F-4D97-AF65-F5344CB8AC3E}">
        <p14:creationId xmlns:p14="http://schemas.microsoft.com/office/powerpoint/2010/main" val="1156701829"/>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089978" y="460972"/>
            <a:ext cx="8052204" cy="638701"/>
          </a:xfrm>
          <a:prstGeom prst="rect">
            <a:avLst/>
          </a:prstGeom>
        </p:spPr>
        <p:txBody>
          <a:bodyPr wrap="none">
            <a:spAutoFit/>
          </a:bodyPr>
          <a:lstStyle/>
          <a:p>
            <a:pPr>
              <a:lnSpc>
                <a:spcPct val="107000"/>
              </a:lnSpc>
              <a:spcAft>
                <a:spcPts val="800"/>
              </a:spcAft>
            </a:pPr>
            <a:r>
              <a:rPr lang="tr-TR" sz="3500" b="1" dirty="0" smtClean="0">
                <a:solidFill>
                  <a:srgbClr val="FF0000"/>
                </a:solidFill>
                <a:latin typeface="Century Gothic" panose="020B0502020202020204" pitchFamily="34" charset="0"/>
                <a:ea typeface="Times New Roman" panose="02020603050405020304" pitchFamily="18" charset="0"/>
                <a:cs typeface="Times New Roman" panose="02020603050405020304" pitchFamily="18" charset="0"/>
              </a:rPr>
              <a:t>YANGINDAN KORUNMA ÖNLEMLERİ</a:t>
            </a:r>
            <a:endParaRPr lang="tr-TR" sz="3500" dirty="0">
              <a:ea typeface="Calibri" panose="020F0502020204030204" pitchFamily="34" charset="0"/>
              <a:cs typeface="Times New Roman" panose="02020603050405020304" pitchFamily="18" charset="0"/>
            </a:endParaRPr>
          </a:p>
        </p:txBody>
      </p:sp>
      <p:sp>
        <p:nvSpPr>
          <p:cNvPr id="4" name="Dikdörtgen 3"/>
          <p:cNvSpPr/>
          <p:nvPr/>
        </p:nvSpPr>
        <p:spPr>
          <a:xfrm>
            <a:off x="1026434" y="1210167"/>
            <a:ext cx="10292080" cy="4719241"/>
          </a:xfrm>
          <a:prstGeom prst="rect">
            <a:avLst/>
          </a:prstGeom>
        </p:spPr>
        <p:txBody>
          <a:bodyPr wrap="square">
            <a:spAutoFit/>
          </a:bodyPr>
          <a:lstStyle/>
          <a:p>
            <a:r>
              <a:rPr lang="tr-TR" sz="2000" b="1" dirty="0">
                <a:latin typeface="Century Gothic" panose="020B0502020202020204" pitchFamily="34" charset="0"/>
                <a:ea typeface="Times New Roman" panose="02020603050405020304" pitchFamily="18" charset="0"/>
              </a:rPr>
              <a:t>1. Elektrik Sistemleri ve Cihazlarının Kontrolü</a:t>
            </a:r>
            <a:endParaRPr lang="tr-TR" sz="2000" b="1" dirty="0">
              <a:latin typeface="Times New Roman" panose="02020603050405020304" pitchFamily="18" charset="0"/>
              <a:ea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sz="2000" b="1" dirty="0">
                <a:latin typeface="Century Gothic" panose="020B0502020202020204" pitchFamily="34" charset="0"/>
                <a:ea typeface="Calibri" panose="020F0502020204030204" pitchFamily="34" charset="0"/>
                <a:cs typeface="Times New Roman" panose="02020603050405020304" pitchFamily="18" charset="0"/>
              </a:rPr>
              <a:t>Elektrik Sistemlerinin Düzenli Bakımı:</a:t>
            </a:r>
            <a:r>
              <a:rPr lang="tr-TR" sz="2000" dirty="0">
                <a:latin typeface="Century Gothic" panose="020B0502020202020204" pitchFamily="34" charset="0"/>
                <a:ea typeface="Calibri" panose="020F0502020204030204" pitchFamily="34" charset="0"/>
                <a:cs typeface="Times New Roman" panose="02020603050405020304" pitchFamily="18" charset="0"/>
              </a:rPr>
              <a:t> Elektrik tesisatları ve ekipmanları düzenli olarak kontrol edilmeli ve aşırı yüklenme, kısa devre gibi sorunlar giderilmeli.</a:t>
            </a:r>
            <a:endParaRPr lang="tr-TR" sz="2000" dirty="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sz="2000" b="1" dirty="0">
                <a:latin typeface="Century Gothic" panose="020B0502020202020204" pitchFamily="34" charset="0"/>
                <a:ea typeface="Calibri" panose="020F0502020204030204" pitchFamily="34" charset="0"/>
                <a:cs typeface="Times New Roman" panose="02020603050405020304" pitchFamily="18" charset="0"/>
              </a:rPr>
              <a:t>Topraklama ve Sigorta Kontrolleri:</a:t>
            </a:r>
            <a:r>
              <a:rPr lang="tr-TR" sz="2000" dirty="0">
                <a:latin typeface="Century Gothic" panose="020B0502020202020204" pitchFamily="34" charset="0"/>
                <a:ea typeface="Calibri" panose="020F0502020204030204" pitchFamily="34" charset="0"/>
                <a:cs typeface="Times New Roman" panose="02020603050405020304" pitchFamily="18" charset="0"/>
              </a:rPr>
              <a:t> Elektrik kaçaklarına karşı yeterli topraklama ve sigorta sistemleri bulundurulmalı.</a:t>
            </a:r>
            <a:endParaRPr lang="tr-TR" sz="2000" dirty="0">
              <a:ea typeface="Calibri" panose="020F0502020204030204" pitchFamily="34" charset="0"/>
              <a:cs typeface="Times New Roman" panose="02020603050405020304" pitchFamily="18" charset="0"/>
            </a:endParaRPr>
          </a:p>
          <a:p>
            <a:endParaRPr lang="tr-TR" sz="2000" b="1" dirty="0" smtClean="0">
              <a:latin typeface="Century Gothic" panose="020B0502020202020204" pitchFamily="34" charset="0"/>
              <a:ea typeface="Times New Roman" panose="02020603050405020304" pitchFamily="18" charset="0"/>
            </a:endParaRPr>
          </a:p>
          <a:p>
            <a:r>
              <a:rPr lang="tr-TR" sz="2000" b="1" dirty="0" smtClean="0">
                <a:latin typeface="Century Gothic" panose="020B0502020202020204" pitchFamily="34" charset="0"/>
                <a:ea typeface="Times New Roman" panose="02020603050405020304" pitchFamily="18" charset="0"/>
              </a:rPr>
              <a:t>2</a:t>
            </a:r>
            <a:r>
              <a:rPr lang="tr-TR" sz="2000" b="1" dirty="0">
                <a:latin typeface="Century Gothic" panose="020B0502020202020204" pitchFamily="34" charset="0"/>
                <a:ea typeface="Times New Roman" panose="02020603050405020304" pitchFamily="18" charset="0"/>
              </a:rPr>
              <a:t>. Yangın Algılama ve Alarm Sistemleri</a:t>
            </a:r>
            <a:endParaRPr lang="tr-TR" sz="2000" b="1" dirty="0">
              <a:latin typeface="Times New Roman" panose="02020603050405020304" pitchFamily="18" charset="0"/>
              <a:ea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sz="2000" b="1" dirty="0">
                <a:latin typeface="Century Gothic" panose="020B0502020202020204" pitchFamily="34" charset="0"/>
                <a:ea typeface="Calibri" panose="020F0502020204030204" pitchFamily="34" charset="0"/>
                <a:cs typeface="Times New Roman" panose="02020603050405020304" pitchFamily="18" charset="0"/>
              </a:rPr>
              <a:t>Duman ve Isı </a:t>
            </a:r>
            <a:r>
              <a:rPr lang="tr-TR" sz="2000" b="1" dirty="0" err="1">
                <a:latin typeface="Century Gothic" panose="020B0502020202020204" pitchFamily="34" charset="0"/>
                <a:ea typeface="Calibri" panose="020F0502020204030204" pitchFamily="34" charset="0"/>
                <a:cs typeface="Times New Roman" panose="02020603050405020304" pitchFamily="18" charset="0"/>
              </a:rPr>
              <a:t>Dedektörleri</a:t>
            </a:r>
            <a:r>
              <a:rPr lang="tr-TR" sz="2000" b="1" dirty="0">
                <a:latin typeface="Century Gothic" panose="020B0502020202020204" pitchFamily="34" charset="0"/>
                <a:ea typeface="Calibri" panose="020F0502020204030204" pitchFamily="34" charset="0"/>
                <a:cs typeface="Times New Roman" panose="02020603050405020304" pitchFamily="18" charset="0"/>
              </a:rPr>
              <a:t>:</a:t>
            </a:r>
            <a:r>
              <a:rPr lang="tr-TR" sz="2000" dirty="0">
                <a:latin typeface="Century Gothic" panose="020B0502020202020204" pitchFamily="34" charset="0"/>
                <a:ea typeface="Calibri" panose="020F0502020204030204" pitchFamily="34" charset="0"/>
                <a:cs typeface="Times New Roman" panose="02020603050405020304" pitchFamily="18" charset="0"/>
              </a:rPr>
              <a:t> Yangının erken tespiti için stratejik noktalara duman ve ısı </a:t>
            </a:r>
            <a:r>
              <a:rPr lang="tr-TR" sz="2000" dirty="0" err="1">
                <a:latin typeface="Century Gothic" panose="020B0502020202020204" pitchFamily="34" charset="0"/>
                <a:ea typeface="Calibri" panose="020F0502020204030204" pitchFamily="34" charset="0"/>
                <a:cs typeface="Times New Roman" panose="02020603050405020304" pitchFamily="18" charset="0"/>
              </a:rPr>
              <a:t>dedektörleri</a:t>
            </a:r>
            <a:r>
              <a:rPr lang="tr-TR" sz="2000" dirty="0">
                <a:latin typeface="Century Gothic" panose="020B0502020202020204" pitchFamily="34" charset="0"/>
                <a:ea typeface="Calibri" panose="020F0502020204030204" pitchFamily="34" charset="0"/>
                <a:cs typeface="Times New Roman" panose="02020603050405020304" pitchFamily="18" charset="0"/>
              </a:rPr>
              <a:t> yerleştirilmeli.</a:t>
            </a:r>
            <a:endParaRPr lang="tr-TR" sz="2000" dirty="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sz="2000" b="1" dirty="0">
                <a:latin typeface="Century Gothic" panose="020B0502020202020204" pitchFamily="34" charset="0"/>
                <a:ea typeface="Calibri" panose="020F0502020204030204" pitchFamily="34" charset="0"/>
                <a:cs typeface="Times New Roman" panose="02020603050405020304" pitchFamily="18" charset="0"/>
              </a:rPr>
              <a:t>Yangın Alarm Sistemleri:</a:t>
            </a:r>
            <a:r>
              <a:rPr lang="tr-TR" sz="2000" dirty="0">
                <a:latin typeface="Century Gothic" panose="020B0502020202020204" pitchFamily="34" charset="0"/>
                <a:ea typeface="Calibri" panose="020F0502020204030204" pitchFamily="34" charset="0"/>
                <a:cs typeface="Times New Roman" panose="02020603050405020304" pitchFamily="18" charset="0"/>
              </a:rPr>
              <a:t> Yangın algılandığında tüm personeli uyaran bir yangın alarm sistemi olmalı.</a:t>
            </a:r>
            <a:endParaRPr lang="tr-TR" sz="2000" dirty="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sz="2000" b="1" dirty="0">
                <a:latin typeface="Century Gothic" panose="020B0502020202020204" pitchFamily="34" charset="0"/>
                <a:ea typeface="Calibri" panose="020F0502020204030204" pitchFamily="34" charset="0"/>
                <a:cs typeface="Times New Roman" panose="02020603050405020304" pitchFamily="18" charset="0"/>
              </a:rPr>
              <a:t>Otomatik Bildirim:</a:t>
            </a:r>
            <a:r>
              <a:rPr lang="tr-TR" sz="2000" dirty="0">
                <a:latin typeface="Century Gothic" panose="020B0502020202020204" pitchFamily="34" charset="0"/>
                <a:ea typeface="Calibri" panose="020F0502020204030204" pitchFamily="34" charset="0"/>
                <a:cs typeface="Times New Roman" panose="02020603050405020304" pitchFamily="18" charset="0"/>
              </a:rPr>
              <a:t> Yangın algılama sistemleri, doğrudan acil servisler veya yangın müdahale ekiplerine otomatik bildirim gönderecek şekilde ayarlanmalı</a:t>
            </a:r>
            <a:r>
              <a:rPr lang="tr-TR" dirty="0">
                <a:latin typeface="Century Gothic" panose="020B0502020202020204" pitchFamily="34" charset="0"/>
                <a:ea typeface="Calibri" panose="020F0502020204030204" pitchFamily="34" charset="0"/>
                <a:cs typeface="Times New Roman" panose="02020603050405020304" pitchFamily="18" charset="0"/>
              </a:rPr>
              <a:t>.</a:t>
            </a:r>
            <a:endParaRPr lang="tr-TR" sz="16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53058767"/>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330960" y="1240647"/>
            <a:ext cx="10353040" cy="4394536"/>
          </a:xfrm>
          <a:prstGeom prst="rect">
            <a:avLst/>
          </a:prstGeom>
        </p:spPr>
        <p:txBody>
          <a:bodyPr wrap="square">
            <a:spAutoFit/>
          </a:bodyPr>
          <a:lstStyle/>
          <a:p>
            <a:r>
              <a:rPr lang="tr-TR" sz="2000" b="1" dirty="0">
                <a:latin typeface="Century Gothic" panose="020B0502020202020204" pitchFamily="34" charset="0"/>
                <a:ea typeface="Times New Roman" panose="02020603050405020304" pitchFamily="18" charset="0"/>
              </a:rPr>
              <a:t>3. Yangın Söndürme Sistemleri</a:t>
            </a:r>
            <a:endParaRPr lang="tr-TR" sz="2000" b="1" dirty="0">
              <a:latin typeface="Times New Roman" panose="02020603050405020304" pitchFamily="18" charset="0"/>
              <a:ea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sz="2000" b="1" dirty="0" err="1">
                <a:latin typeface="Century Gothic" panose="020B0502020202020204" pitchFamily="34" charset="0"/>
                <a:ea typeface="Calibri" panose="020F0502020204030204" pitchFamily="34" charset="0"/>
                <a:cs typeface="Times New Roman" panose="02020603050405020304" pitchFamily="18" charset="0"/>
              </a:rPr>
              <a:t>Sprinkler</a:t>
            </a:r>
            <a:r>
              <a:rPr lang="tr-TR" sz="2000" b="1" dirty="0">
                <a:latin typeface="Century Gothic" panose="020B0502020202020204" pitchFamily="34" charset="0"/>
                <a:ea typeface="Calibri" panose="020F0502020204030204" pitchFamily="34" charset="0"/>
                <a:cs typeface="Times New Roman" panose="02020603050405020304" pitchFamily="18" charset="0"/>
              </a:rPr>
              <a:t> Sistemleri:</a:t>
            </a:r>
            <a:r>
              <a:rPr lang="tr-TR" sz="2000" dirty="0">
                <a:latin typeface="Century Gothic" panose="020B0502020202020204" pitchFamily="34" charset="0"/>
                <a:ea typeface="Calibri" panose="020F0502020204030204" pitchFamily="34" charset="0"/>
                <a:cs typeface="Times New Roman" panose="02020603050405020304" pitchFamily="18" charset="0"/>
              </a:rPr>
              <a:t> Tesisin kritik bölgelerine otomatik yangın söndürme sistemi (</a:t>
            </a:r>
            <a:r>
              <a:rPr lang="tr-TR" sz="2000" dirty="0" err="1">
                <a:latin typeface="Century Gothic" panose="020B0502020202020204" pitchFamily="34" charset="0"/>
                <a:ea typeface="Calibri" panose="020F0502020204030204" pitchFamily="34" charset="0"/>
                <a:cs typeface="Times New Roman" panose="02020603050405020304" pitchFamily="18" charset="0"/>
              </a:rPr>
              <a:t>sprinkler</a:t>
            </a:r>
            <a:r>
              <a:rPr lang="tr-TR" sz="2000" dirty="0">
                <a:latin typeface="Century Gothic" panose="020B0502020202020204" pitchFamily="34" charset="0"/>
                <a:ea typeface="Calibri" panose="020F0502020204030204" pitchFamily="34" charset="0"/>
                <a:cs typeface="Times New Roman" panose="02020603050405020304" pitchFamily="18" charset="0"/>
              </a:rPr>
              <a:t> sistemi) yerleştirilmeli.</a:t>
            </a:r>
            <a:endParaRPr lang="tr-TR" sz="2000" dirty="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sz="2000" b="1" dirty="0">
                <a:latin typeface="Century Gothic" panose="020B0502020202020204" pitchFamily="34" charset="0"/>
                <a:ea typeface="Calibri" panose="020F0502020204030204" pitchFamily="34" charset="0"/>
                <a:cs typeface="Times New Roman" panose="02020603050405020304" pitchFamily="18" charset="0"/>
              </a:rPr>
              <a:t>Yangın Söndürücüler:</a:t>
            </a:r>
            <a:r>
              <a:rPr lang="tr-TR" sz="2000" dirty="0">
                <a:latin typeface="Century Gothic" panose="020B0502020202020204" pitchFamily="34" charset="0"/>
                <a:ea typeface="Calibri" panose="020F0502020204030204" pitchFamily="34" charset="0"/>
                <a:cs typeface="Times New Roman" panose="02020603050405020304" pitchFamily="18" charset="0"/>
              </a:rPr>
              <a:t> Tesisin farklı bölümlerinde, kullanılan malzemelere uygun yangın söndürücüler bulunmalı (su, köpük, karbondioksit, toz söndürücüler vb.).</a:t>
            </a:r>
            <a:endParaRPr lang="tr-TR" sz="2000" dirty="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sz="2000" b="1" dirty="0">
                <a:latin typeface="Century Gothic" panose="020B0502020202020204" pitchFamily="34" charset="0"/>
                <a:ea typeface="Calibri" panose="020F0502020204030204" pitchFamily="34" charset="0"/>
                <a:cs typeface="Times New Roman" panose="02020603050405020304" pitchFamily="18" charset="0"/>
              </a:rPr>
              <a:t>Yangın </a:t>
            </a:r>
            <a:r>
              <a:rPr lang="tr-TR" sz="2000" b="1" dirty="0" err="1">
                <a:latin typeface="Century Gothic" panose="020B0502020202020204" pitchFamily="34" charset="0"/>
                <a:ea typeface="Calibri" panose="020F0502020204030204" pitchFamily="34" charset="0"/>
                <a:cs typeface="Times New Roman" panose="02020603050405020304" pitchFamily="18" charset="0"/>
              </a:rPr>
              <a:t>Hidrant</a:t>
            </a:r>
            <a:r>
              <a:rPr lang="tr-TR" sz="2000" b="1" dirty="0">
                <a:latin typeface="Century Gothic" panose="020B0502020202020204" pitchFamily="34" charset="0"/>
                <a:ea typeface="Calibri" panose="020F0502020204030204" pitchFamily="34" charset="0"/>
                <a:cs typeface="Times New Roman" panose="02020603050405020304" pitchFamily="18" charset="0"/>
              </a:rPr>
              <a:t> Sistemleri:</a:t>
            </a:r>
            <a:r>
              <a:rPr lang="tr-TR" sz="2000" dirty="0">
                <a:latin typeface="Century Gothic" panose="020B0502020202020204" pitchFamily="34" charset="0"/>
                <a:ea typeface="Calibri" panose="020F0502020204030204" pitchFamily="34" charset="0"/>
                <a:cs typeface="Times New Roman" panose="02020603050405020304" pitchFamily="18" charset="0"/>
              </a:rPr>
              <a:t> Tesis çevresinde yangınla mücadele için yangın </a:t>
            </a:r>
            <a:r>
              <a:rPr lang="tr-TR" sz="2000" dirty="0" err="1">
                <a:latin typeface="Century Gothic" panose="020B0502020202020204" pitchFamily="34" charset="0"/>
                <a:ea typeface="Calibri" panose="020F0502020204030204" pitchFamily="34" charset="0"/>
                <a:cs typeface="Times New Roman" panose="02020603050405020304" pitchFamily="18" charset="0"/>
              </a:rPr>
              <a:t>hidrantları</a:t>
            </a:r>
            <a:r>
              <a:rPr lang="tr-TR" sz="2000" dirty="0">
                <a:latin typeface="Century Gothic" panose="020B0502020202020204" pitchFamily="34" charset="0"/>
                <a:ea typeface="Calibri" panose="020F0502020204030204" pitchFamily="34" charset="0"/>
                <a:cs typeface="Times New Roman" panose="02020603050405020304" pitchFamily="18" charset="0"/>
              </a:rPr>
              <a:t> yerleştirilmeli.</a:t>
            </a:r>
            <a:endParaRPr lang="tr-TR" sz="2000" dirty="0">
              <a:ea typeface="Calibri" panose="020F0502020204030204" pitchFamily="34" charset="0"/>
              <a:cs typeface="Times New Roman" panose="02020603050405020304" pitchFamily="18" charset="0"/>
            </a:endParaRPr>
          </a:p>
          <a:p>
            <a:r>
              <a:rPr lang="tr-TR" sz="2000" b="1" dirty="0">
                <a:latin typeface="Century Gothic" panose="020B0502020202020204" pitchFamily="34" charset="0"/>
                <a:ea typeface="Times New Roman" panose="02020603050405020304" pitchFamily="18" charset="0"/>
              </a:rPr>
              <a:t>4. Yangın Tesisatı ve Ekipmanlarının Bakımı</a:t>
            </a:r>
            <a:endParaRPr lang="tr-TR" sz="2000" b="1" dirty="0">
              <a:latin typeface="Times New Roman" panose="02020603050405020304" pitchFamily="18" charset="0"/>
              <a:ea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sz="2000" b="1" dirty="0">
                <a:latin typeface="Century Gothic" panose="020B0502020202020204" pitchFamily="34" charset="0"/>
                <a:ea typeface="Calibri" panose="020F0502020204030204" pitchFamily="34" charset="0"/>
                <a:cs typeface="Times New Roman" panose="02020603050405020304" pitchFamily="18" charset="0"/>
              </a:rPr>
              <a:t>Periyodik Bakım ve Testler:</a:t>
            </a:r>
            <a:r>
              <a:rPr lang="tr-TR" sz="2000" dirty="0">
                <a:latin typeface="Century Gothic" panose="020B0502020202020204" pitchFamily="34" charset="0"/>
                <a:ea typeface="Calibri" panose="020F0502020204030204" pitchFamily="34" charset="0"/>
                <a:cs typeface="Times New Roman" panose="02020603050405020304" pitchFamily="18" charset="0"/>
              </a:rPr>
              <a:t> Yangın söndürme sistemleri, </a:t>
            </a:r>
            <a:r>
              <a:rPr lang="tr-TR" sz="2000" dirty="0" err="1">
                <a:latin typeface="Century Gothic" panose="020B0502020202020204" pitchFamily="34" charset="0"/>
                <a:ea typeface="Calibri" panose="020F0502020204030204" pitchFamily="34" charset="0"/>
                <a:cs typeface="Times New Roman" panose="02020603050405020304" pitchFamily="18" charset="0"/>
              </a:rPr>
              <a:t>dedektörler</a:t>
            </a:r>
            <a:r>
              <a:rPr lang="tr-TR" sz="2000" dirty="0">
                <a:latin typeface="Century Gothic" panose="020B0502020202020204" pitchFamily="34" charset="0"/>
                <a:ea typeface="Calibri" panose="020F0502020204030204" pitchFamily="34" charset="0"/>
                <a:cs typeface="Times New Roman" panose="02020603050405020304" pitchFamily="18" charset="0"/>
              </a:rPr>
              <a:t> ve alarm sistemleri düzenli olarak test edilmeli ve bakımları yapılmalı.</a:t>
            </a:r>
            <a:endParaRPr lang="tr-TR" sz="2000" dirty="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sz="2000" b="1" dirty="0">
                <a:latin typeface="Century Gothic" panose="020B0502020202020204" pitchFamily="34" charset="0"/>
                <a:ea typeface="Calibri" panose="020F0502020204030204" pitchFamily="34" charset="0"/>
                <a:cs typeface="Times New Roman" panose="02020603050405020304" pitchFamily="18" charset="0"/>
              </a:rPr>
              <a:t>Yangın Söndürücülerin Yenilenmesi:</a:t>
            </a:r>
            <a:r>
              <a:rPr lang="tr-TR" sz="2000" dirty="0">
                <a:latin typeface="Century Gothic" panose="020B0502020202020204" pitchFamily="34" charset="0"/>
                <a:ea typeface="Calibri" panose="020F0502020204030204" pitchFamily="34" charset="0"/>
                <a:cs typeface="Times New Roman" panose="02020603050405020304" pitchFamily="18" charset="0"/>
              </a:rPr>
              <a:t> Yangın söndürücülerinin kullanım süresi dolmadan düzenli olarak yenilenmesi sağlanmalı.</a:t>
            </a:r>
            <a:endParaRPr lang="tr-TR" sz="20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22216755"/>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320800" y="1070180"/>
            <a:ext cx="10363200" cy="4740785"/>
          </a:xfrm>
          <a:prstGeom prst="rect">
            <a:avLst/>
          </a:prstGeom>
        </p:spPr>
        <p:txBody>
          <a:bodyPr wrap="square">
            <a:spAutoFit/>
          </a:bodyPr>
          <a:lstStyle/>
          <a:p>
            <a:r>
              <a:rPr lang="tr-TR" sz="2000" b="1" dirty="0">
                <a:latin typeface="Century Gothic" panose="020B0502020202020204" pitchFamily="34" charset="0"/>
                <a:ea typeface="Times New Roman" panose="02020603050405020304" pitchFamily="18" charset="0"/>
              </a:rPr>
              <a:t> </a:t>
            </a:r>
            <a:r>
              <a:rPr lang="tr-TR" sz="2000" b="1" dirty="0" smtClean="0">
                <a:latin typeface="Century Gothic" panose="020B0502020202020204" pitchFamily="34" charset="0"/>
                <a:ea typeface="Times New Roman" panose="02020603050405020304" pitchFamily="18" charset="0"/>
              </a:rPr>
              <a:t>5</a:t>
            </a:r>
            <a:r>
              <a:rPr lang="tr-TR" sz="2000" b="1" dirty="0">
                <a:latin typeface="Century Gothic" panose="020B0502020202020204" pitchFamily="34" charset="0"/>
                <a:ea typeface="Times New Roman" panose="02020603050405020304" pitchFamily="18" charset="0"/>
              </a:rPr>
              <a:t>. Yangın Kaçış Yolları ve Acil Çıkışlar</a:t>
            </a:r>
            <a:endParaRPr lang="tr-TR" sz="2000" b="1" dirty="0">
              <a:latin typeface="Times New Roman" panose="02020603050405020304" pitchFamily="18" charset="0"/>
              <a:ea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sz="2000" b="1" dirty="0">
                <a:latin typeface="Century Gothic" panose="020B0502020202020204" pitchFamily="34" charset="0"/>
                <a:ea typeface="Calibri" panose="020F0502020204030204" pitchFamily="34" charset="0"/>
                <a:cs typeface="Times New Roman" panose="02020603050405020304" pitchFamily="18" charset="0"/>
              </a:rPr>
              <a:t>Acil Çıkış Kapıları:</a:t>
            </a:r>
            <a:r>
              <a:rPr lang="tr-TR" sz="2000" dirty="0">
                <a:latin typeface="Century Gothic" panose="020B0502020202020204" pitchFamily="34" charset="0"/>
                <a:ea typeface="Calibri" panose="020F0502020204030204" pitchFamily="34" charset="0"/>
                <a:cs typeface="Times New Roman" panose="02020603050405020304" pitchFamily="18" charset="0"/>
              </a:rPr>
              <a:t> Her çalışma alanında yeterli sayıda ve kolayca erişilebilen acil çıkış kapıları olmalı.</a:t>
            </a:r>
            <a:endParaRPr lang="tr-TR" sz="2000" dirty="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sz="2000" b="1" dirty="0">
                <a:latin typeface="Century Gothic" panose="020B0502020202020204" pitchFamily="34" charset="0"/>
                <a:ea typeface="Calibri" panose="020F0502020204030204" pitchFamily="34" charset="0"/>
                <a:cs typeface="Times New Roman" panose="02020603050405020304" pitchFamily="18" charset="0"/>
              </a:rPr>
              <a:t>Kaçış Yollarının İşaretlenmesi:</a:t>
            </a:r>
            <a:r>
              <a:rPr lang="tr-TR" sz="2000" dirty="0">
                <a:latin typeface="Century Gothic" panose="020B0502020202020204" pitchFamily="34" charset="0"/>
                <a:ea typeface="Calibri" panose="020F0502020204030204" pitchFamily="34" charset="0"/>
                <a:cs typeface="Times New Roman" panose="02020603050405020304" pitchFamily="18" charset="0"/>
              </a:rPr>
              <a:t> Kaçış yolları, acil çıkış işaretleri ve acil durum aydınlatmalarıyla açıkça işaretlenmeli.</a:t>
            </a:r>
            <a:endParaRPr lang="tr-TR" sz="2000" dirty="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sz="2000" b="1" dirty="0">
                <a:latin typeface="Century Gothic" panose="020B0502020202020204" pitchFamily="34" charset="0"/>
                <a:ea typeface="Calibri" panose="020F0502020204030204" pitchFamily="34" charset="0"/>
                <a:cs typeface="Times New Roman" panose="02020603050405020304" pitchFamily="18" charset="0"/>
              </a:rPr>
              <a:t>Kaçış Yollarının Açık Tutulması:</a:t>
            </a:r>
            <a:r>
              <a:rPr lang="tr-TR" sz="2000" dirty="0">
                <a:latin typeface="Century Gothic" panose="020B0502020202020204" pitchFamily="34" charset="0"/>
                <a:ea typeface="Calibri" panose="020F0502020204030204" pitchFamily="34" charset="0"/>
                <a:cs typeface="Times New Roman" panose="02020603050405020304" pitchFamily="18" charset="0"/>
              </a:rPr>
              <a:t> Kaçış yolları ve acil çıkış kapıları her zaman açık tutulmalı ve hiçbir şekilde engellenmemeli.</a:t>
            </a:r>
            <a:endParaRPr lang="tr-TR" sz="2000" dirty="0">
              <a:ea typeface="Calibri" panose="020F0502020204030204" pitchFamily="34" charset="0"/>
              <a:cs typeface="Times New Roman" panose="02020603050405020304" pitchFamily="18" charset="0"/>
            </a:endParaRPr>
          </a:p>
          <a:p>
            <a:r>
              <a:rPr lang="tr-TR" sz="2000" b="1" dirty="0">
                <a:latin typeface="Century Gothic" panose="020B0502020202020204" pitchFamily="34" charset="0"/>
                <a:ea typeface="Times New Roman" panose="02020603050405020304" pitchFamily="18" charset="0"/>
              </a:rPr>
              <a:t>6. Yanıcı ve Parlayıcı Maddelerin Güvenli Depolanması</a:t>
            </a:r>
            <a:endParaRPr lang="tr-TR" sz="2000" b="1" dirty="0">
              <a:latin typeface="Times New Roman" panose="02020603050405020304" pitchFamily="18" charset="0"/>
              <a:ea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sz="2000" b="1" dirty="0">
                <a:latin typeface="Century Gothic" panose="020B0502020202020204" pitchFamily="34" charset="0"/>
                <a:ea typeface="Calibri" panose="020F0502020204030204" pitchFamily="34" charset="0"/>
                <a:cs typeface="Times New Roman" panose="02020603050405020304" pitchFamily="18" charset="0"/>
              </a:rPr>
              <a:t>Tehlikeli Maddelerin Ayrı Depolanması:</a:t>
            </a:r>
            <a:r>
              <a:rPr lang="tr-TR" sz="2000" dirty="0">
                <a:latin typeface="Century Gothic" panose="020B0502020202020204" pitchFamily="34" charset="0"/>
                <a:ea typeface="Calibri" panose="020F0502020204030204" pitchFamily="34" charset="0"/>
                <a:cs typeface="Times New Roman" panose="02020603050405020304" pitchFamily="18" charset="0"/>
              </a:rPr>
              <a:t> Yanıcı ve patlayıcı maddeler, diğer malzemelerden ayrı olarak yangına dayanıklı özel depolama alanlarında saklanmalı.</a:t>
            </a:r>
            <a:endParaRPr lang="tr-TR" sz="2000" dirty="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sz="2000" b="1" dirty="0">
                <a:latin typeface="Century Gothic" panose="020B0502020202020204" pitchFamily="34" charset="0"/>
                <a:ea typeface="Calibri" panose="020F0502020204030204" pitchFamily="34" charset="0"/>
                <a:cs typeface="Times New Roman" panose="02020603050405020304" pitchFamily="18" charset="0"/>
              </a:rPr>
              <a:t>Uygun Depolama Şartları:</a:t>
            </a:r>
            <a:r>
              <a:rPr lang="tr-TR" sz="2000" dirty="0">
                <a:latin typeface="Century Gothic" panose="020B0502020202020204" pitchFamily="34" charset="0"/>
                <a:ea typeface="Calibri" panose="020F0502020204030204" pitchFamily="34" charset="0"/>
                <a:cs typeface="Times New Roman" panose="02020603050405020304" pitchFamily="18" charset="0"/>
              </a:rPr>
              <a:t> Kimyasalların, </a:t>
            </a:r>
            <a:r>
              <a:rPr lang="tr-TR" sz="2000" dirty="0" err="1">
                <a:latin typeface="Century Gothic" panose="020B0502020202020204" pitchFamily="34" charset="0"/>
                <a:ea typeface="Calibri" panose="020F0502020204030204" pitchFamily="34" charset="0"/>
                <a:cs typeface="Times New Roman" panose="02020603050405020304" pitchFamily="18" charset="0"/>
              </a:rPr>
              <a:t>solventlerin</a:t>
            </a:r>
            <a:r>
              <a:rPr lang="tr-TR" sz="2000" dirty="0">
                <a:latin typeface="Century Gothic" panose="020B0502020202020204" pitchFamily="34" charset="0"/>
                <a:ea typeface="Calibri" panose="020F0502020204030204" pitchFamily="34" charset="0"/>
                <a:cs typeface="Times New Roman" panose="02020603050405020304" pitchFamily="18" charset="0"/>
              </a:rPr>
              <a:t> ve yanıcı gazların bulunduğu yerlerde havalandırma ve sıcaklık kontrolü sağlanmalı.</a:t>
            </a:r>
            <a:endParaRPr lang="tr-TR" sz="20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65572160"/>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638134" y="379125"/>
            <a:ext cx="10489473" cy="850106"/>
          </a:xfrm>
          <a:prstGeom prst="rect">
            <a:avLst/>
          </a:prstGeom>
        </p:spPr>
        <p:txBody>
          <a:bodyPr>
            <a:normAutofit fontScale="975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tr-TR" sz="3600" b="1" noProof="0" dirty="0" smtClean="0">
                <a:solidFill>
                  <a:srgbClr val="FF0000"/>
                </a:solidFill>
                <a:effectLst>
                  <a:outerShdw blurRad="38100" dist="38100" dir="2700000" algn="tl">
                    <a:srgbClr val="000000">
                      <a:alpha val="43137"/>
                    </a:srgbClr>
                  </a:outerShdw>
                </a:effectLst>
                <a:latin typeface="+mn-lt"/>
                <a:ea typeface="+mj-ea"/>
                <a:cs typeface="+mj-cs"/>
              </a:rPr>
              <a:t>ENDÜSTRİYEL TESİSLERDE YANGIN GÜVENLİĞİ</a:t>
            </a:r>
            <a:endParaRPr kumimoji="0" lang="en-US" sz="36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mn-lt"/>
              <a:ea typeface="+mj-ea"/>
              <a:cs typeface="+mj-cs"/>
            </a:endParaRPr>
          </a:p>
        </p:txBody>
      </p:sp>
      <p:pic>
        <p:nvPicPr>
          <p:cNvPr id="6" name="Resim 5"/>
          <p:cNvPicPr/>
          <p:nvPr/>
        </p:nvPicPr>
        <p:blipFill>
          <a:blip r:embed="rId2" cstate="email">
            <a:extLst>
              <a:ext uri="{28A0092B-C50C-407E-A947-70E740481C1C}">
                <a14:useLocalDpi xmlns:a14="http://schemas.microsoft.com/office/drawing/2010/main"/>
              </a:ext>
            </a:extLst>
          </a:blip>
          <a:stretch>
            <a:fillRect/>
          </a:stretch>
        </p:blipFill>
        <p:spPr>
          <a:xfrm>
            <a:off x="118744" y="1251027"/>
            <a:ext cx="7486016" cy="4192564"/>
          </a:xfrm>
          <a:prstGeom prst="rect">
            <a:avLst/>
          </a:prstGeom>
        </p:spPr>
      </p:pic>
      <p:sp>
        <p:nvSpPr>
          <p:cNvPr id="2" name="Dikdörtgen 1"/>
          <p:cNvSpPr/>
          <p:nvPr/>
        </p:nvSpPr>
        <p:spPr>
          <a:xfrm>
            <a:off x="-121920" y="5341991"/>
            <a:ext cx="8524240" cy="685059"/>
          </a:xfrm>
          <a:prstGeom prst="rect">
            <a:avLst/>
          </a:prstGeom>
        </p:spPr>
        <p:txBody>
          <a:bodyPr wrap="square">
            <a:spAutoFit/>
          </a:bodyPr>
          <a:lstStyle/>
          <a:p>
            <a:pPr algn="ctr">
              <a:lnSpc>
                <a:spcPct val="107000"/>
              </a:lnSpc>
              <a:spcAft>
                <a:spcPts val="800"/>
              </a:spcAft>
            </a:pPr>
            <a:r>
              <a:rPr lang="tr-TR" b="1" dirty="0">
                <a:latin typeface="Times New Roman" panose="02020603050405020304" pitchFamily="18" charset="0"/>
                <a:ea typeface="Times New Roman" panose="02020603050405020304" pitchFamily="18" charset="0"/>
                <a:cs typeface="Times New Roman" panose="02020603050405020304" pitchFamily="18" charset="0"/>
              </a:rPr>
              <a:t>2023 Yılında Yaşanan Endüstriyel Yangın ve Patlamaların Tutuşma Kaynakları (Bilinmeyenler İhmal Edilince</a:t>
            </a:r>
            <a:r>
              <a:rPr lang="tr-TR"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tr-TR" b="1" dirty="0" err="1" smtClean="0">
                <a:latin typeface="Times New Roman" panose="02020603050405020304" pitchFamily="18" charset="0"/>
                <a:ea typeface="Times New Roman" panose="02020603050405020304" pitchFamily="18" charset="0"/>
                <a:cs typeface="Times New Roman" panose="02020603050405020304" pitchFamily="18" charset="0"/>
              </a:rPr>
              <a:t>KMO</a:t>
            </a:r>
            <a:r>
              <a:rPr lang="tr-TR" b="1" dirty="0" smtClean="0">
                <a:latin typeface="Times New Roman" panose="02020603050405020304" pitchFamily="18" charset="0"/>
                <a:ea typeface="Times New Roman" panose="02020603050405020304" pitchFamily="18" charset="0"/>
                <a:cs typeface="Times New Roman" panose="02020603050405020304" pitchFamily="18" charset="0"/>
              </a:rPr>
              <a:t> </a:t>
            </a:r>
            <a:endParaRPr lang="tr-TR" sz="1400" dirty="0">
              <a:ea typeface="Calibri" panose="020F0502020204030204" pitchFamily="34" charset="0"/>
              <a:cs typeface="Times New Roman" panose="02020603050405020304" pitchFamily="18" charset="0"/>
            </a:endParaRPr>
          </a:p>
        </p:txBody>
      </p:sp>
      <p:sp>
        <p:nvSpPr>
          <p:cNvPr id="7" name="Metin kutusu 6"/>
          <p:cNvSpPr txBox="1"/>
          <p:nvPr/>
        </p:nvSpPr>
        <p:spPr>
          <a:xfrm>
            <a:off x="7741920" y="1443680"/>
            <a:ext cx="4311968" cy="258532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tr-TR" b="1" i="1" dirty="0" err="1"/>
              <a:t>National</a:t>
            </a:r>
            <a:r>
              <a:rPr lang="tr-TR" b="1" i="1" dirty="0"/>
              <a:t> Fire </a:t>
            </a:r>
            <a:r>
              <a:rPr lang="tr-TR" b="1" i="1" dirty="0" err="1"/>
              <a:t>Protection</a:t>
            </a:r>
            <a:r>
              <a:rPr lang="tr-TR" b="1" i="1" dirty="0"/>
              <a:t> </a:t>
            </a:r>
            <a:r>
              <a:rPr lang="tr-TR" b="1" i="1" dirty="0" err="1"/>
              <a:t>Association</a:t>
            </a:r>
            <a:r>
              <a:rPr lang="tr-TR" b="1" i="1" dirty="0"/>
              <a:t> (</a:t>
            </a:r>
            <a:r>
              <a:rPr lang="tr-TR" b="1" i="1" dirty="0" err="1"/>
              <a:t>NFPA</a:t>
            </a:r>
            <a:r>
              <a:rPr lang="tr-TR" b="1" i="1" dirty="0"/>
              <a:t>) raporlarında  dayanarak endüstriyel tesislerdeki yangın risk </a:t>
            </a:r>
            <a:r>
              <a:rPr lang="tr-TR" b="1" i="1" dirty="0" smtClean="0"/>
              <a:t>faktörleri;</a:t>
            </a:r>
            <a:endParaRPr lang="tr-TR" b="1" i="1" dirty="0" smtClean="0">
              <a:latin typeface="Century Gold"/>
              <a:ea typeface="Times New Roman" panose="02020603050405020304" pitchFamily="18" charset="0"/>
            </a:endParaRPr>
          </a:p>
          <a:p>
            <a:pPr marL="342900" indent="-342900">
              <a:buAutoNum type="arabicParenR"/>
            </a:pPr>
            <a:endParaRPr lang="tr-TR" b="1" dirty="0">
              <a:latin typeface="Century Gold"/>
              <a:ea typeface="Times New Roman" panose="02020603050405020304" pitchFamily="18" charset="0"/>
            </a:endParaRPr>
          </a:p>
          <a:p>
            <a:pPr marL="342900" indent="-342900">
              <a:buAutoNum type="arabicParenR"/>
            </a:pPr>
            <a:r>
              <a:rPr lang="tr-TR" b="1" dirty="0" smtClean="0">
                <a:latin typeface="Century Gold"/>
                <a:ea typeface="Times New Roman" panose="02020603050405020304" pitchFamily="18" charset="0"/>
              </a:rPr>
              <a:t>Elektriksel </a:t>
            </a:r>
            <a:r>
              <a:rPr lang="tr-TR" b="1" dirty="0">
                <a:latin typeface="Century Gold"/>
                <a:ea typeface="Times New Roman" panose="02020603050405020304" pitchFamily="18" charset="0"/>
              </a:rPr>
              <a:t>Nedenler (%20-25</a:t>
            </a:r>
            <a:r>
              <a:rPr lang="tr-TR" b="1" dirty="0" smtClean="0">
                <a:latin typeface="Century Gold"/>
                <a:ea typeface="Times New Roman" panose="02020603050405020304" pitchFamily="18" charset="0"/>
              </a:rPr>
              <a:t>)</a:t>
            </a:r>
          </a:p>
          <a:p>
            <a:pPr marL="342900" indent="-342900">
              <a:buAutoNum type="arabicParenR"/>
            </a:pPr>
            <a:r>
              <a:rPr lang="tr-TR" b="1" dirty="0" smtClean="0"/>
              <a:t>Statik </a:t>
            </a:r>
            <a:r>
              <a:rPr lang="tr-TR" b="1" dirty="0"/>
              <a:t>Elektrik (%5-7</a:t>
            </a:r>
            <a:r>
              <a:rPr lang="tr-TR" b="1" dirty="0" smtClean="0"/>
              <a:t>)</a:t>
            </a:r>
            <a:endParaRPr lang="tr-TR" dirty="0" smtClean="0"/>
          </a:p>
          <a:p>
            <a:pPr marL="342900" indent="-342900">
              <a:buAutoNum type="arabicParenR"/>
            </a:pPr>
            <a:endParaRPr lang="tr-TR" b="1" dirty="0">
              <a:latin typeface="Century Gold"/>
              <a:ea typeface="Times New Roman" panose="02020603050405020304" pitchFamily="18" charset="0"/>
            </a:endParaRPr>
          </a:p>
          <a:p>
            <a:r>
              <a:rPr lang="tr-TR" b="1" dirty="0" smtClean="0">
                <a:latin typeface="Century Gold"/>
                <a:ea typeface="Times New Roman" panose="02020603050405020304" pitchFamily="18" charset="0"/>
              </a:rPr>
              <a:t>Toplam ( %25- 32)</a:t>
            </a:r>
          </a:p>
          <a:p>
            <a:pPr marL="342900" indent="-342900">
              <a:buAutoNum type="arabicParenR"/>
            </a:pPr>
            <a:endParaRPr lang="tr-TR" dirty="0"/>
          </a:p>
        </p:txBody>
      </p:sp>
      <p:sp>
        <p:nvSpPr>
          <p:cNvPr id="8" name="Dikdörtgen 7"/>
          <p:cNvSpPr/>
          <p:nvPr/>
        </p:nvSpPr>
        <p:spPr>
          <a:xfrm>
            <a:off x="7654180" y="4029003"/>
            <a:ext cx="4585038" cy="1200329"/>
          </a:xfrm>
          <a:prstGeom prst="rect">
            <a:avLst/>
          </a:prstGeom>
        </p:spPr>
        <p:txBody>
          <a:bodyPr wrap="none">
            <a:spAutoFit/>
          </a:bodyPr>
          <a:lstStyle/>
          <a:p>
            <a:r>
              <a:rPr lang="tr-TR" b="1" dirty="0"/>
              <a:t>(</a:t>
            </a:r>
            <a:r>
              <a:rPr lang="tr-TR" b="1" dirty="0" err="1"/>
              <a:t>NFPA</a:t>
            </a:r>
            <a:r>
              <a:rPr lang="tr-TR" b="1" dirty="0"/>
              <a:t>)</a:t>
            </a:r>
            <a:r>
              <a:rPr lang="tr-TR" dirty="0"/>
              <a:t>: </a:t>
            </a:r>
            <a:r>
              <a:rPr lang="tr-TR" dirty="0" smtClean="0"/>
              <a:t>ABD Ulusal </a:t>
            </a:r>
            <a:r>
              <a:rPr lang="tr-TR" dirty="0"/>
              <a:t>Yangından Korunma </a:t>
            </a:r>
            <a:r>
              <a:rPr lang="tr-TR" dirty="0" smtClean="0"/>
              <a:t>Birliği</a:t>
            </a:r>
          </a:p>
          <a:p>
            <a:r>
              <a:rPr lang="tr-TR" dirty="0" smtClean="0"/>
              <a:t>İstatistiklerine  göre ülkemizde elektrik kaynaklı</a:t>
            </a:r>
          </a:p>
          <a:p>
            <a:r>
              <a:rPr lang="tr-TR" dirty="0" smtClean="0"/>
              <a:t>Yangınlar </a:t>
            </a:r>
            <a:r>
              <a:rPr lang="tr-TR" dirty="0" err="1" smtClean="0"/>
              <a:t>NFPA</a:t>
            </a:r>
            <a:r>
              <a:rPr lang="tr-TR" dirty="0" smtClean="0"/>
              <a:t> raporlarının iki katından daha</a:t>
            </a:r>
          </a:p>
          <a:p>
            <a:r>
              <a:rPr lang="tr-TR" dirty="0" smtClean="0"/>
              <a:t> fazla olduğu görülmektedir. </a:t>
            </a:r>
            <a:endParaRPr lang="tr-TR" dirty="0"/>
          </a:p>
        </p:txBody>
      </p:sp>
    </p:spTree>
    <p:extLst>
      <p:ext uri="{BB962C8B-B14F-4D97-AF65-F5344CB8AC3E}">
        <p14:creationId xmlns:p14="http://schemas.microsoft.com/office/powerpoint/2010/main" val="4155179556"/>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442994" y="1395267"/>
            <a:ext cx="9875520" cy="4287328"/>
          </a:xfrm>
          <a:prstGeom prst="rect">
            <a:avLst/>
          </a:prstGeom>
        </p:spPr>
        <p:txBody>
          <a:bodyPr wrap="square">
            <a:spAutoFit/>
          </a:bodyPr>
          <a:lstStyle/>
          <a:p>
            <a:r>
              <a:rPr lang="tr-TR" sz="2000" b="1" dirty="0">
                <a:latin typeface="Century Gothic" panose="020B0502020202020204" pitchFamily="34" charset="0"/>
                <a:ea typeface="Times New Roman" panose="02020603050405020304" pitchFamily="18" charset="0"/>
              </a:rPr>
              <a:t>7. Yangın Risk Değerlendirmesi</a:t>
            </a:r>
            <a:endParaRPr lang="tr-TR" sz="2000" b="1" dirty="0">
              <a:latin typeface="Times New Roman" panose="02020603050405020304" pitchFamily="18" charset="0"/>
              <a:ea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sz="2000" b="1" dirty="0">
                <a:latin typeface="Century Gothic" panose="020B0502020202020204" pitchFamily="34" charset="0"/>
                <a:ea typeface="Calibri" panose="020F0502020204030204" pitchFamily="34" charset="0"/>
                <a:cs typeface="Times New Roman" panose="02020603050405020304" pitchFamily="18" charset="0"/>
              </a:rPr>
              <a:t>Düzenli Risk Analizi:</a:t>
            </a:r>
            <a:r>
              <a:rPr lang="tr-TR" sz="2000" dirty="0">
                <a:latin typeface="Century Gothic" panose="020B0502020202020204" pitchFamily="34" charset="0"/>
                <a:ea typeface="Calibri" panose="020F0502020204030204" pitchFamily="34" charset="0"/>
                <a:cs typeface="Times New Roman" panose="02020603050405020304" pitchFamily="18" charset="0"/>
              </a:rPr>
              <a:t> Yangın risklerinin belirlenmesi için periyodik olarak yangın risk analizi yapılmalı.</a:t>
            </a:r>
            <a:endParaRPr lang="tr-TR" sz="2000" dirty="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sz="2000" b="1" dirty="0">
                <a:latin typeface="Century Gothic" panose="020B0502020202020204" pitchFamily="34" charset="0"/>
                <a:ea typeface="Calibri" panose="020F0502020204030204" pitchFamily="34" charset="0"/>
                <a:cs typeface="Times New Roman" panose="02020603050405020304" pitchFamily="18" charset="0"/>
              </a:rPr>
              <a:t>Tehlike Alanlarının Belirlenmesi:</a:t>
            </a:r>
            <a:r>
              <a:rPr lang="tr-TR" sz="2000" dirty="0">
                <a:latin typeface="Century Gothic" panose="020B0502020202020204" pitchFamily="34" charset="0"/>
                <a:ea typeface="Calibri" panose="020F0502020204030204" pitchFamily="34" charset="0"/>
                <a:cs typeface="Times New Roman" panose="02020603050405020304" pitchFamily="18" charset="0"/>
              </a:rPr>
              <a:t> Kimyasalların, yanıcı maddelerin ve yüksek ısılı ekipmanların bulunduğu alanlar dikkatle incelenmeli ve riskli bölgeler belirlenmeli.</a:t>
            </a:r>
            <a:endParaRPr lang="tr-TR" sz="2000" dirty="0">
              <a:ea typeface="Calibri" panose="020F0502020204030204" pitchFamily="34" charset="0"/>
              <a:cs typeface="Times New Roman" panose="02020603050405020304" pitchFamily="18" charset="0"/>
            </a:endParaRPr>
          </a:p>
          <a:p>
            <a:endParaRPr lang="tr-TR" sz="2000" b="1" dirty="0" smtClean="0">
              <a:latin typeface="Century Gothic" panose="020B0502020202020204" pitchFamily="34" charset="0"/>
              <a:ea typeface="Times New Roman" panose="02020603050405020304" pitchFamily="18" charset="0"/>
            </a:endParaRPr>
          </a:p>
          <a:p>
            <a:r>
              <a:rPr lang="tr-TR" sz="2000" b="1" dirty="0" smtClean="0">
                <a:latin typeface="Century Gothic" panose="020B0502020202020204" pitchFamily="34" charset="0"/>
                <a:ea typeface="Times New Roman" panose="02020603050405020304" pitchFamily="18" charset="0"/>
              </a:rPr>
              <a:t>8</a:t>
            </a:r>
            <a:r>
              <a:rPr lang="tr-TR" sz="2000" b="1" dirty="0">
                <a:latin typeface="Century Gothic" panose="020B0502020202020204" pitchFamily="34" charset="0"/>
                <a:ea typeface="Times New Roman" panose="02020603050405020304" pitchFamily="18" charset="0"/>
              </a:rPr>
              <a:t>. İşaretleme ve Etiketleme</a:t>
            </a:r>
            <a:endParaRPr lang="tr-TR" sz="2000" b="1" dirty="0">
              <a:latin typeface="Times New Roman" panose="02020603050405020304" pitchFamily="18" charset="0"/>
              <a:ea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sz="2000" b="1" dirty="0">
                <a:latin typeface="Century Gothic" panose="020B0502020202020204" pitchFamily="34" charset="0"/>
                <a:ea typeface="Calibri" panose="020F0502020204030204" pitchFamily="34" charset="0"/>
                <a:cs typeface="Times New Roman" panose="02020603050405020304" pitchFamily="18" charset="0"/>
              </a:rPr>
              <a:t>Tehlikeli Alanların İşaretlenmesi:</a:t>
            </a:r>
            <a:r>
              <a:rPr lang="tr-TR" sz="2000" dirty="0">
                <a:latin typeface="Century Gothic" panose="020B0502020202020204" pitchFamily="34" charset="0"/>
                <a:ea typeface="Calibri" panose="020F0502020204030204" pitchFamily="34" charset="0"/>
                <a:cs typeface="Times New Roman" panose="02020603050405020304" pitchFamily="18" charset="0"/>
              </a:rPr>
              <a:t> Yüksek yangın riski taşıyan alanlar, tehlike işaretleri ile açıkça belirtilmeli.</a:t>
            </a:r>
            <a:endParaRPr lang="tr-TR" sz="2000" dirty="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sz="2000" b="1" dirty="0">
                <a:latin typeface="Century Gothic" panose="020B0502020202020204" pitchFamily="34" charset="0"/>
                <a:ea typeface="Calibri" panose="020F0502020204030204" pitchFamily="34" charset="0"/>
                <a:cs typeface="Times New Roman" panose="02020603050405020304" pitchFamily="18" charset="0"/>
              </a:rPr>
              <a:t>Yangın Söndürme Ekipmanlarının Etiketlenmesi:</a:t>
            </a:r>
            <a:r>
              <a:rPr lang="tr-TR" sz="2000" dirty="0">
                <a:latin typeface="Century Gothic" panose="020B0502020202020204" pitchFamily="34" charset="0"/>
                <a:ea typeface="Calibri" panose="020F0502020204030204" pitchFamily="34" charset="0"/>
                <a:cs typeface="Times New Roman" panose="02020603050405020304" pitchFamily="18" charset="0"/>
              </a:rPr>
              <a:t> Yangın söndürücülerin yeri ve kullanımıyla ilgili talimatlar açıkça görülebilecek şekilde işaretlenmeli.</a:t>
            </a:r>
            <a:endParaRPr lang="tr-TR" sz="20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69948260"/>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371600" y="1505027"/>
            <a:ext cx="9652000" cy="3962623"/>
          </a:xfrm>
          <a:prstGeom prst="rect">
            <a:avLst/>
          </a:prstGeom>
        </p:spPr>
        <p:txBody>
          <a:bodyPr wrap="square">
            <a:spAutoFit/>
          </a:bodyPr>
          <a:lstStyle/>
          <a:p>
            <a:r>
              <a:rPr lang="tr-TR" sz="2000" b="1" dirty="0">
                <a:latin typeface="Century Gothic" panose="020B0502020202020204" pitchFamily="34" charset="0"/>
                <a:ea typeface="Times New Roman" panose="02020603050405020304" pitchFamily="18" charset="0"/>
              </a:rPr>
              <a:t>9. Yangın Güvenlik Eğitimi</a:t>
            </a:r>
            <a:endParaRPr lang="tr-TR" sz="2000" b="1" dirty="0">
              <a:latin typeface="Times New Roman" panose="02020603050405020304" pitchFamily="18" charset="0"/>
              <a:ea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sz="2000" b="1" dirty="0">
                <a:latin typeface="Century Gothic" panose="020B0502020202020204" pitchFamily="34" charset="0"/>
                <a:ea typeface="Calibri" panose="020F0502020204030204" pitchFamily="34" charset="0"/>
                <a:cs typeface="Times New Roman" panose="02020603050405020304" pitchFamily="18" charset="0"/>
              </a:rPr>
              <a:t>Personelin Eğitimi:</a:t>
            </a:r>
            <a:r>
              <a:rPr lang="tr-TR" sz="2000" dirty="0">
                <a:latin typeface="Century Gothic" panose="020B0502020202020204" pitchFamily="34" charset="0"/>
                <a:ea typeface="Calibri" panose="020F0502020204030204" pitchFamily="34" charset="0"/>
                <a:cs typeface="Times New Roman" panose="02020603050405020304" pitchFamily="18" charset="0"/>
              </a:rPr>
              <a:t> Tüm personel, yangın güvenliği konusunda düzenli olarak eğitilmeli. Yangın söndürme ekipmanlarının nasıl kullanılacağı, acil çıkış yollarının nasıl takip edileceği ve toplanma noktaları öğretilmeli.</a:t>
            </a:r>
            <a:endParaRPr lang="tr-TR" sz="2000" dirty="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sz="2000" b="1" dirty="0">
                <a:latin typeface="Century Gothic" panose="020B0502020202020204" pitchFamily="34" charset="0"/>
                <a:ea typeface="Calibri" panose="020F0502020204030204" pitchFamily="34" charset="0"/>
                <a:cs typeface="Times New Roman" panose="02020603050405020304" pitchFamily="18" charset="0"/>
              </a:rPr>
              <a:t>Tatbikatlar:</a:t>
            </a:r>
            <a:r>
              <a:rPr lang="tr-TR" sz="2000" dirty="0">
                <a:latin typeface="Century Gothic" panose="020B0502020202020204" pitchFamily="34" charset="0"/>
                <a:ea typeface="Calibri" panose="020F0502020204030204" pitchFamily="34" charset="0"/>
                <a:cs typeface="Times New Roman" panose="02020603050405020304" pitchFamily="18" charset="0"/>
              </a:rPr>
              <a:t> Düzenli yangın tatbikatları yapılmalı ve personelin acil durumlara karşı hazırlıklı olması sağlanmalı.</a:t>
            </a:r>
            <a:endParaRPr lang="tr-TR" sz="2000" dirty="0">
              <a:ea typeface="Calibri" panose="020F0502020204030204" pitchFamily="34" charset="0"/>
              <a:cs typeface="Times New Roman" panose="02020603050405020304" pitchFamily="18" charset="0"/>
            </a:endParaRPr>
          </a:p>
          <a:p>
            <a:r>
              <a:rPr lang="tr-TR" sz="2000" b="1" dirty="0">
                <a:latin typeface="Century Gothic" panose="020B0502020202020204" pitchFamily="34" charset="0"/>
                <a:ea typeface="Times New Roman" panose="02020603050405020304" pitchFamily="18" charset="0"/>
              </a:rPr>
              <a:t>10. Sıcak Çalışmaların Kontrolü (İzinli İşlemler)</a:t>
            </a:r>
            <a:endParaRPr lang="tr-TR" sz="2000" b="1" dirty="0">
              <a:latin typeface="Times New Roman" panose="02020603050405020304" pitchFamily="18" charset="0"/>
              <a:ea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sz="2000" b="1" dirty="0">
                <a:latin typeface="Century Gothic" panose="020B0502020202020204" pitchFamily="34" charset="0"/>
                <a:ea typeface="Calibri" panose="020F0502020204030204" pitchFamily="34" charset="0"/>
                <a:cs typeface="Times New Roman" panose="02020603050405020304" pitchFamily="18" charset="0"/>
              </a:rPr>
              <a:t>Sıcak İş İzni:</a:t>
            </a:r>
            <a:r>
              <a:rPr lang="tr-TR" sz="2000" dirty="0">
                <a:latin typeface="Century Gothic" panose="020B0502020202020204" pitchFamily="34" charset="0"/>
                <a:ea typeface="Calibri" panose="020F0502020204030204" pitchFamily="34" charset="0"/>
                <a:cs typeface="Times New Roman" panose="02020603050405020304" pitchFamily="18" charset="0"/>
              </a:rPr>
              <a:t> Kaynak, kesme, lehimleme gibi sıcak işlemler yapılırken izin alınmalı ve gerekli önlemler alınmalı.</a:t>
            </a:r>
            <a:endParaRPr lang="tr-TR" sz="2000" dirty="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sz="2000" b="1" dirty="0">
                <a:latin typeface="Century Gothic" panose="020B0502020202020204" pitchFamily="34" charset="0"/>
                <a:ea typeface="Calibri" panose="020F0502020204030204" pitchFamily="34" charset="0"/>
                <a:cs typeface="Times New Roman" panose="02020603050405020304" pitchFamily="18" charset="0"/>
              </a:rPr>
              <a:t>Yangın Nöbeti:</a:t>
            </a:r>
            <a:r>
              <a:rPr lang="tr-TR" sz="2000" dirty="0">
                <a:latin typeface="Century Gothic" panose="020B0502020202020204" pitchFamily="34" charset="0"/>
                <a:ea typeface="Calibri" panose="020F0502020204030204" pitchFamily="34" charset="0"/>
                <a:cs typeface="Times New Roman" panose="02020603050405020304" pitchFamily="18" charset="0"/>
              </a:rPr>
              <a:t> Sıcak işler sırasında yangın nöbeti tutulmalı ve iş bitiminden sonra belirli bir süre yangın nöbeti devam ettirilmeli.</a:t>
            </a:r>
            <a:endParaRPr lang="tr-TR" sz="20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11133772"/>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209040" y="1208444"/>
            <a:ext cx="10342880" cy="4723857"/>
          </a:xfrm>
          <a:prstGeom prst="rect">
            <a:avLst/>
          </a:prstGeom>
        </p:spPr>
        <p:txBody>
          <a:bodyPr wrap="square">
            <a:spAutoFit/>
          </a:bodyPr>
          <a:lstStyle/>
          <a:p>
            <a:r>
              <a:rPr lang="tr-TR" sz="2000" b="1" dirty="0">
                <a:latin typeface="Century Gothic" panose="020B0502020202020204" pitchFamily="34" charset="0"/>
                <a:ea typeface="Times New Roman" panose="02020603050405020304" pitchFamily="18" charset="0"/>
              </a:rPr>
              <a:t>11. Statik Elektrik Önlemleri</a:t>
            </a:r>
            <a:endParaRPr lang="tr-TR" sz="2000" b="1" dirty="0">
              <a:latin typeface="Times New Roman" panose="02020603050405020304" pitchFamily="18" charset="0"/>
              <a:ea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sz="2000" b="1" dirty="0">
                <a:latin typeface="Century Gothic" panose="020B0502020202020204" pitchFamily="34" charset="0"/>
                <a:ea typeface="Calibri" panose="020F0502020204030204" pitchFamily="34" charset="0"/>
                <a:cs typeface="Times New Roman" panose="02020603050405020304" pitchFamily="18" charset="0"/>
              </a:rPr>
              <a:t>Statik Elektrik Kontrolü:</a:t>
            </a:r>
            <a:r>
              <a:rPr lang="tr-TR" sz="2000" dirty="0">
                <a:latin typeface="Century Gothic" panose="020B0502020202020204" pitchFamily="34" charset="0"/>
                <a:ea typeface="Calibri" panose="020F0502020204030204" pitchFamily="34" charset="0"/>
                <a:cs typeface="Times New Roman" panose="02020603050405020304" pitchFamily="18" charset="0"/>
              </a:rPr>
              <a:t> Yanıcı gaz ve tozların bulunduğu alanlarda statik elektrik birikimini önlemek için topraklama sistemleri </a:t>
            </a:r>
            <a:r>
              <a:rPr lang="tr-TR" sz="2000" dirty="0" smtClean="0">
                <a:latin typeface="Century Gothic" panose="020B0502020202020204" pitchFamily="34" charset="0"/>
                <a:ea typeface="Calibri" panose="020F0502020204030204" pitchFamily="34" charset="0"/>
                <a:cs typeface="Times New Roman" panose="02020603050405020304" pitchFamily="18" charset="0"/>
              </a:rPr>
              <a:t> etkin bir şekilde kullanılmalı</a:t>
            </a:r>
            <a:r>
              <a:rPr lang="tr-TR" sz="2000" dirty="0">
                <a:latin typeface="Century Gothic" panose="020B0502020202020204" pitchFamily="34" charset="0"/>
                <a:ea typeface="Calibri" panose="020F0502020204030204" pitchFamily="34" charset="0"/>
                <a:cs typeface="Times New Roman" panose="02020603050405020304" pitchFamily="18" charset="0"/>
              </a:rPr>
              <a:t>.</a:t>
            </a:r>
            <a:endParaRPr lang="tr-TR" sz="2000" dirty="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sz="2000" b="1" dirty="0" err="1">
                <a:latin typeface="Century Gothic" panose="020B0502020202020204" pitchFamily="34" charset="0"/>
                <a:ea typeface="Calibri" panose="020F0502020204030204" pitchFamily="34" charset="0"/>
                <a:cs typeface="Times New Roman" panose="02020603050405020304" pitchFamily="18" charset="0"/>
              </a:rPr>
              <a:t>Antistatik</a:t>
            </a:r>
            <a:r>
              <a:rPr lang="tr-TR" sz="2000" b="1" dirty="0">
                <a:latin typeface="Century Gothic" panose="020B0502020202020204" pitchFamily="34" charset="0"/>
                <a:ea typeface="Calibri" panose="020F0502020204030204" pitchFamily="34" charset="0"/>
                <a:cs typeface="Times New Roman" panose="02020603050405020304" pitchFamily="18" charset="0"/>
              </a:rPr>
              <a:t> Ekipman Kullanımı:</a:t>
            </a:r>
            <a:r>
              <a:rPr lang="tr-TR" sz="2000" dirty="0">
                <a:latin typeface="Century Gothic" panose="020B0502020202020204" pitchFamily="34" charset="0"/>
                <a:ea typeface="Calibri" panose="020F0502020204030204" pitchFamily="34" charset="0"/>
                <a:cs typeface="Times New Roman" panose="02020603050405020304" pitchFamily="18" charset="0"/>
              </a:rPr>
              <a:t> Yanıcı ortamlarla çalışan personel </a:t>
            </a:r>
            <a:r>
              <a:rPr lang="tr-TR" sz="2000" dirty="0" err="1">
                <a:latin typeface="Century Gothic" panose="020B0502020202020204" pitchFamily="34" charset="0"/>
                <a:ea typeface="Calibri" panose="020F0502020204030204" pitchFamily="34" charset="0"/>
                <a:cs typeface="Times New Roman" panose="02020603050405020304" pitchFamily="18" charset="0"/>
              </a:rPr>
              <a:t>antistatik</a:t>
            </a:r>
            <a:r>
              <a:rPr lang="tr-TR" sz="2000" dirty="0">
                <a:latin typeface="Century Gothic" panose="020B0502020202020204" pitchFamily="34" charset="0"/>
                <a:ea typeface="Calibri" panose="020F0502020204030204" pitchFamily="34" charset="0"/>
                <a:cs typeface="Times New Roman" panose="02020603050405020304" pitchFamily="18" charset="0"/>
              </a:rPr>
              <a:t> ekipman ve kıyafetler kullanmalı.</a:t>
            </a:r>
            <a:endParaRPr lang="tr-TR" sz="2000" dirty="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sz="2000" b="1" dirty="0">
                <a:latin typeface="Century Gothic" panose="020B0502020202020204" pitchFamily="34" charset="0"/>
                <a:ea typeface="Calibri" panose="020F0502020204030204" pitchFamily="34" charset="0"/>
                <a:cs typeface="Times New Roman" panose="02020603050405020304" pitchFamily="18" charset="0"/>
              </a:rPr>
              <a:t>Kıvılcım Çıkartmayan Malzeme ve Ekipman Kullanımı: Patlayıcı gaz ve tozların bulunduğu alanlarda kullanılan malzeme ve ekipmanların kıvılcım çıkartmayan özel alaşımlardan temin edilmesi sağlanmalı.</a:t>
            </a:r>
            <a:endParaRPr lang="tr-TR" sz="2000" dirty="0">
              <a:ea typeface="Calibri" panose="020F0502020204030204" pitchFamily="34" charset="0"/>
              <a:cs typeface="Times New Roman" panose="02020603050405020304" pitchFamily="18" charset="0"/>
            </a:endParaRPr>
          </a:p>
          <a:p>
            <a:r>
              <a:rPr lang="tr-TR" sz="2000" b="1" dirty="0">
                <a:latin typeface="Century Gothic" panose="020B0502020202020204" pitchFamily="34" charset="0"/>
                <a:ea typeface="Times New Roman" panose="02020603050405020304" pitchFamily="18" charset="0"/>
              </a:rPr>
              <a:t>12. Patlayıcı Ortam (</a:t>
            </a:r>
            <a:r>
              <a:rPr lang="tr-TR" sz="2000" b="1" dirty="0" err="1">
                <a:latin typeface="Century Gothic" panose="020B0502020202020204" pitchFamily="34" charset="0"/>
                <a:ea typeface="Times New Roman" panose="02020603050405020304" pitchFamily="18" charset="0"/>
              </a:rPr>
              <a:t>ATEX</a:t>
            </a:r>
            <a:r>
              <a:rPr lang="tr-TR" sz="2000" b="1" dirty="0">
                <a:latin typeface="Century Gothic" panose="020B0502020202020204" pitchFamily="34" charset="0"/>
                <a:ea typeface="Times New Roman" panose="02020603050405020304" pitchFamily="18" charset="0"/>
              </a:rPr>
              <a:t>) Önlemleri</a:t>
            </a:r>
            <a:endParaRPr lang="tr-TR" sz="2000" b="1" dirty="0">
              <a:latin typeface="Times New Roman" panose="02020603050405020304" pitchFamily="18" charset="0"/>
              <a:ea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sz="2000" b="1" dirty="0">
                <a:latin typeface="Century Gothic" panose="020B0502020202020204" pitchFamily="34" charset="0"/>
                <a:ea typeface="Calibri" panose="020F0502020204030204" pitchFamily="34" charset="0"/>
                <a:cs typeface="Times New Roman" panose="02020603050405020304" pitchFamily="18" charset="0"/>
              </a:rPr>
              <a:t>Patlama Koruma Sistemleri:</a:t>
            </a:r>
            <a:r>
              <a:rPr lang="tr-TR" sz="2000" dirty="0">
                <a:latin typeface="Century Gothic" panose="020B0502020202020204" pitchFamily="34" charset="0"/>
                <a:ea typeface="Calibri" panose="020F0502020204030204" pitchFamily="34" charset="0"/>
                <a:cs typeface="Times New Roman" panose="02020603050405020304" pitchFamily="18" charset="0"/>
              </a:rPr>
              <a:t> Patlayıcı gaz ve toz ortamlarında, </a:t>
            </a:r>
            <a:r>
              <a:rPr lang="tr-TR" sz="2000" dirty="0" err="1">
                <a:latin typeface="Century Gothic" panose="020B0502020202020204" pitchFamily="34" charset="0"/>
                <a:ea typeface="Calibri" panose="020F0502020204030204" pitchFamily="34" charset="0"/>
                <a:cs typeface="Times New Roman" panose="02020603050405020304" pitchFamily="18" charset="0"/>
              </a:rPr>
              <a:t>ATEX</a:t>
            </a:r>
            <a:r>
              <a:rPr lang="tr-TR" sz="2000" dirty="0">
                <a:latin typeface="Century Gothic" panose="020B0502020202020204" pitchFamily="34" charset="0"/>
                <a:ea typeface="Calibri" panose="020F0502020204030204" pitchFamily="34" charset="0"/>
                <a:cs typeface="Times New Roman" panose="02020603050405020304" pitchFamily="18" charset="0"/>
              </a:rPr>
              <a:t> sertifikalı ekipmanlar kullanılmalı.</a:t>
            </a:r>
            <a:endParaRPr lang="tr-TR" sz="2000" dirty="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sz="2000" b="1" dirty="0">
                <a:latin typeface="Century Gothic" panose="020B0502020202020204" pitchFamily="34" charset="0"/>
                <a:ea typeface="Calibri" panose="020F0502020204030204" pitchFamily="34" charset="0"/>
                <a:cs typeface="Times New Roman" panose="02020603050405020304" pitchFamily="18" charset="0"/>
              </a:rPr>
              <a:t>Patlayıcı Ortam </a:t>
            </a:r>
            <a:r>
              <a:rPr lang="tr-TR" sz="2000" b="1" dirty="0" err="1">
                <a:latin typeface="Century Gothic" panose="020B0502020202020204" pitchFamily="34" charset="0"/>
                <a:ea typeface="Calibri" panose="020F0502020204030204" pitchFamily="34" charset="0"/>
                <a:cs typeface="Times New Roman" panose="02020603050405020304" pitchFamily="18" charset="0"/>
              </a:rPr>
              <a:t>Dedektörleri</a:t>
            </a:r>
            <a:r>
              <a:rPr lang="tr-TR" sz="2000" b="1" dirty="0">
                <a:latin typeface="Century Gothic" panose="020B0502020202020204" pitchFamily="34" charset="0"/>
                <a:ea typeface="Calibri" panose="020F0502020204030204" pitchFamily="34" charset="0"/>
                <a:cs typeface="Times New Roman" panose="02020603050405020304" pitchFamily="18" charset="0"/>
              </a:rPr>
              <a:t>:</a:t>
            </a:r>
            <a:r>
              <a:rPr lang="tr-TR" sz="2000" dirty="0">
                <a:latin typeface="Century Gothic" panose="020B0502020202020204" pitchFamily="34" charset="0"/>
                <a:ea typeface="Calibri" panose="020F0502020204030204" pitchFamily="34" charset="0"/>
                <a:cs typeface="Times New Roman" panose="02020603050405020304" pitchFamily="18" charset="0"/>
              </a:rPr>
              <a:t> Yanıcı gazlar veya tozlar için patlayıcı ortam </a:t>
            </a:r>
            <a:r>
              <a:rPr lang="tr-TR" sz="2000" dirty="0" err="1">
                <a:latin typeface="Century Gothic" panose="020B0502020202020204" pitchFamily="34" charset="0"/>
                <a:ea typeface="Calibri" panose="020F0502020204030204" pitchFamily="34" charset="0"/>
                <a:cs typeface="Times New Roman" panose="02020603050405020304" pitchFamily="18" charset="0"/>
              </a:rPr>
              <a:t>dedektörleri</a:t>
            </a:r>
            <a:r>
              <a:rPr lang="tr-TR" sz="2000" dirty="0">
                <a:latin typeface="Century Gothic" panose="020B0502020202020204" pitchFamily="34" charset="0"/>
                <a:ea typeface="Calibri" panose="020F0502020204030204" pitchFamily="34" charset="0"/>
                <a:cs typeface="Times New Roman" panose="02020603050405020304" pitchFamily="18" charset="0"/>
              </a:rPr>
              <a:t> yerleştirilmeli ve bu bölgelerde güvenlik önlemleri artırılmalı.</a:t>
            </a:r>
            <a:endParaRPr lang="tr-TR" sz="20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20189706"/>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812800" y="1043900"/>
            <a:ext cx="11363008" cy="5084982"/>
          </a:xfrm>
          <a:prstGeom prst="rect">
            <a:avLst/>
          </a:prstGeom>
        </p:spPr>
        <p:txBody>
          <a:bodyPr wrap="square">
            <a:spAutoFit/>
          </a:bodyPr>
          <a:lstStyle/>
          <a:p>
            <a:r>
              <a:rPr lang="tr-TR" b="1" dirty="0">
                <a:latin typeface="Century Gothic" panose="020B0502020202020204" pitchFamily="34" charset="0"/>
                <a:ea typeface="Times New Roman" panose="02020603050405020304" pitchFamily="18" charset="0"/>
              </a:rPr>
              <a:t>13. Atık Yönetimi</a:t>
            </a:r>
            <a:endParaRPr lang="tr-TR" sz="2000" b="1" dirty="0">
              <a:latin typeface="Times New Roman" panose="02020603050405020304" pitchFamily="18" charset="0"/>
              <a:ea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b="1" dirty="0">
                <a:latin typeface="Century Gothic" panose="020B0502020202020204" pitchFamily="34" charset="0"/>
                <a:ea typeface="Calibri" panose="020F0502020204030204" pitchFamily="34" charset="0"/>
                <a:cs typeface="Times New Roman" panose="02020603050405020304" pitchFamily="18" charset="0"/>
              </a:rPr>
              <a:t>Yanıcı Atıkların </a:t>
            </a:r>
            <a:r>
              <a:rPr lang="tr-TR" b="1" dirty="0" err="1">
                <a:latin typeface="Century Gothic" panose="020B0502020202020204" pitchFamily="34" charset="0"/>
                <a:ea typeface="Calibri" panose="020F0502020204030204" pitchFamily="34" charset="0"/>
                <a:cs typeface="Times New Roman" panose="02020603050405020304" pitchFamily="18" charset="0"/>
              </a:rPr>
              <a:t>Bertarafı</a:t>
            </a:r>
            <a:r>
              <a:rPr lang="tr-TR" b="1" dirty="0">
                <a:latin typeface="Century Gothic" panose="020B0502020202020204" pitchFamily="34" charset="0"/>
                <a:ea typeface="Calibri" panose="020F0502020204030204" pitchFamily="34" charset="0"/>
                <a:cs typeface="Times New Roman" panose="02020603050405020304" pitchFamily="18" charset="0"/>
              </a:rPr>
              <a:t>:</a:t>
            </a:r>
            <a:r>
              <a:rPr lang="tr-TR" dirty="0">
                <a:latin typeface="Century Gothic" panose="020B0502020202020204" pitchFamily="34" charset="0"/>
                <a:ea typeface="Calibri" panose="020F0502020204030204" pitchFamily="34" charset="0"/>
                <a:cs typeface="Times New Roman" panose="02020603050405020304" pitchFamily="18" charset="0"/>
              </a:rPr>
              <a:t> Yanıcı veya tehlikeli atıklar düzenli olarak ve uygun koşullarda bertaraf edilmeli.</a:t>
            </a:r>
            <a:endParaRPr lang="tr-TR" sz="1600" dirty="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b="1" dirty="0">
                <a:latin typeface="Century Gothic" panose="020B0502020202020204" pitchFamily="34" charset="0"/>
                <a:ea typeface="Calibri" panose="020F0502020204030204" pitchFamily="34" charset="0"/>
                <a:cs typeface="Times New Roman" panose="02020603050405020304" pitchFamily="18" charset="0"/>
              </a:rPr>
              <a:t>Atık Birikintilerinin Önlenmesi:</a:t>
            </a:r>
            <a:r>
              <a:rPr lang="tr-TR" dirty="0">
                <a:latin typeface="Century Gothic" panose="020B0502020202020204" pitchFamily="34" charset="0"/>
                <a:ea typeface="Calibri" panose="020F0502020204030204" pitchFamily="34" charset="0"/>
                <a:cs typeface="Times New Roman" panose="02020603050405020304" pitchFamily="18" charset="0"/>
              </a:rPr>
              <a:t> Özellikle yanıcı malzeme içeren atıkların birikmesi engellenmeli ve hemen bertaraf edilmeli.</a:t>
            </a:r>
            <a:endParaRPr lang="tr-TR" sz="1600" dirty="0">
              <a:ea typeface="Calibri" panose="020F0502020204030204" pitchFamily="34" charset="0"/>
              <a:cs typeface="Times New Roman" panose="02020603050405020304" pitchFamily="18" charset="0"/>
            </a:endParaRPr>
          </a:p>
          <a:p>
            <a:r>
              <a:rPr lang="tr-TR" b="1" dirty="0">
                <a:latin typeface="Century Gothic" panose="020B0502020202020204" pitchFamily="34" charset="0"/>
                <a:ea typeface="Times New Roman" panose="02020603050405020304" pitchFamily="18" charset="0"/>
              </a:rPr>
              <a:t>14. Havalandırma Sistemleri</a:t>
            </a:r>
            <a:endParaRPr lang="tr-TR" sz="2000" b="1" dirty="0">
              <a:latin typeface="Times New Roman" panose="02020603050405020304" pitchFamily="18" charset="0"/>
              <a:ea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b="1" dirty="0">
                <a:latin typeface="Century Gothic" panose="020B0502020202020204" pitchFamily="34" charset="0"/>
                <a:ea typeface="Calibri" panose="020F0502020204030204" pitchFamily="34" charset="0"/>
                <a:cs typeface="Times New Roman" panose="02020603050405020304" pitchFamily="18" charset="0"/>
              </a:rPr>
              <a:t>Yeterli Havalandırma:</a:t>
            </a:r>
            <a:r>
              <a:rPr lang="tr-TR" dirty="0">
                <a:latin typeface="Century Gothic" panose="020B0502020202020204" pitchFamily="34" charset="0"/>
                <a:ea typeface="Calibri" panose="020F0502020204030204" pitchFamily="34" charset="0"/>
                <a:cs typeface="Times New Roman" panose="02020603050405020304" pitchFamily="18" charset="0"/>
              </a:rPr>
              <a:t> Yanıcı buharların veya gazların biriktiği alanlarda uygun havalandırma sağlanmalı.</a:t>
            </a:r>
            <a:endParaRPr lang="tr-TR" sz="1600" dirty="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b="1" dirty="0">
                <a:latin typeface="Century Gothic" panose="020B0502020202020204" pitchFamily="34" charset="0"/>
                <a:ea typeface="Calibri" panose="020F0502020204030204" pitchFamily="34" charset="0"/>
                <a:cs typeface="Times New Roman" panose="02020603050405020304" pitchFamily="18" charset="0"/>
              </a:rPr>
              <a:t>Filtrelerin Temizlenmesi:</a:t>
            </a:r>
            <a:r>
              <a:rPr lang="tr-TR" dirty="0">
                <a:latin typeface="Century Gothic" panose="020B0502020202020204" pitchFamily="34" charset="0"/>
                <a:ea typeface="Calibri" panose="020F0502020204030204" pitchFamily="34" charset="0"/>
                <a:cs typeface="Times New Roman" panose="02020603050405020304" pitchFamily="18" charset="0"/>
              </a:rPr>
              <a:t> Havalandırma filtreleri düzenli olarak temizlenmeli ve sistemin verimli çalışması sağlanmalı.</a:t>
            </a:r>
            <a:endParaRPr lang="tr-TR" sz="1600" dirty="0">
              <a:ea typeface="Calibri" panose="020F0502020204030204" pitchFamily="34" charset="0"/>
              <a:cs typeface="Times New Roman" panose="02020603050405020304" pitchFamily="18" charset="0"/>
            </a:endParaRPr>
          </a:p>
          <a:p>
            <a:r>
              <a:rPr lang="tr-TR" b="1" dirty="0">
                <a:latin typeface="Century Gothic" panose="020B0502020202020204" pitchFamily="34" charset="0"/>
                <a:ea typeface="Times New Roman" panose="02020603050405020304" pitchFamily="18" charset="0"/>
              </a:rPr>
              <a:t>15. Yangın Yönetim Planı</a:t>
            </a:r>
            <a:endParaRPr lang="tr-TR" sz="2000" b="1" dirty="0">
              <a:latin typeface="Times New Roman" panose="02020603050405020304" pitchFamily="18" charset="0"/>
              <a:ea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b="1" dirty="0">
                <a:latin typeface="Century Gothic" panose="020B0502020202020204" pitchFamily="34" charset="0"/>
                <a:ea typeface="Calibri" panose="020F0502020204030204" pitchFamily="34" charset="0"/>
                <a:cs typeface="Times New Roman" panose="02020603050405020304" pitchFamily="18" charset="0"/>
              </a:rPr>
              <a:t>Acil Durum Planı:</a:t>
            </a:r>
            <a:r>
              <a:rPr lang="tr-TR" dirty="0">
                <a:latin typeface="Century Gothic" panose="020B0502020202020204" pitchFamily="34" charset="0"/>
                <a:ea typeface="Calibri" panose="020F0502020204030204" pitchFamily="34" charset="0"/>
                <a:cs typeface="Times New Roman" panose="02020603050405020304" pitchFamily="18" charset="0"/>
              </a:rPr>
              <a:t> Tesisin tamamını kapsayan bir yangın acil durum planı oluşturulmalı ve bu plan düzenli olarak gözden geçirilmeli.</a:t>
            </a:r>
            <a:endParaRPr lang="tr-TR" sz="1600" dirty="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b="1" dirty="0">
                <a:latin typeface="Century Gothic" panose="020B0502020202020204" pitchFamily="34" charset="0"/>
                <a:ea typeface="Calibri" panose="020F0502020204030204" pitchFamily="34" charset="0"/>
                <a:cs typeface="Times New Roman" panose="02020603050405020304" pitchFamily="18" charset="0"/>
              </a:rPr>
              <a:t>Yangın Müdahale Ekibi:</a:t>
            </a:r>
            <a:r>
              <a:rPr lang="tr-TR" dirty="0">
                <a:latin typeface="Century Gothic" panose="020B0502020202020204" pitchFamily="34" charset="0"/>
                <a:ea typeface="Calibri" panose="020F0502020204030204" pitchFamily="34" charset="0"/>
                <a:cs typeface="Times New Roman" panose="02020603050405020304" pitchFamily="18" charset="0"/>
              </a:rPr>
              <a:t> Yangınla mücadele ve tahliye süreçleri için özel eğitimli yangın müdahale ekibi oluşturulmalı.</a:t>
            </a:r>
            <a:endParaRPr lang="tr-TR" sz="16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36449906"/>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638134" y="379125"/>
            <a:ext cx="10489473" cy="850106"/>
          </a:xfrm>
          <a:prstGeom prst="rect">
            <a:avLst/>
          </a:prstGeom>
        </p:spPr>
        <p:txBody>
          <a:bodyPr>
            <a:normAutofit fontScale="90000" lnSpcReduction="200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tr-TR" sz="3600" b="1" noProof="0" dirty="0" smtClean="0">
                <a:solidFill>
                  <a:srgbClr val="FF0000"/>
                </a:solidFill>
                <a:effectLst>
                  <a:outerShdw blurRad="38100" dist="38100" dir="2700000" algn="tl">
                    <a:srgbClr val="000000">
                      <a:alpha val="43137"/>
                    </a:srgbClr>
                  </a:outerShdw>
                </a:effectLst>
                <a:latin typeface="+mn-lt"/>
                <a:ea typeface="+mj-ea"/>
                <a:cs typeface="+mj-cs"/>
              </a:rPr>
              <a:t>İŞYERLERİNDE YANGIN GÜVENLİĞİ İÇİN </a:t>
            </a:r>
          </a:p>
          <a:p>
            <a:pPr marL="0" marR="0" lvl="0" indent="0" algn="ctr" defTabSz="914400" rtl="0" eaLnBrk="1" fontAlgn="auto" latinLnBrk="0" hangingPunct="1">
              <a:lnSpc>
                <a:spcPct val="90000"/>
              </a:lnSpc>
              <a:spcBef>
                <a:spcPct val="0"/>
              </a:spcBef>
              <a:spcAft>
                <a:spcPts val="0"/>
              </a:spcAft>
              <a:buClrTx/>
              <a:buSzTx/>
              <a:buFontTx/>
              <a:buNone/>
              <a:tabLst/>
              <a:defRPr/>
            </a:pPr>
            <a:r>
              <a:rPr lang="tr-TR" sz="3600" b="1" dirty="0" smtClean="0">
                <a:solidFill>
                  <a:srgbClr val="FF0000"/>
                </a:solidFill>
                <a:effectLst>
                  <a:outerShdw blurRad="38100" dist="38100" dir="2700000" algn="tl">
                    <a:srgbClr val="000000">
                      <a:alpha val="43137"/>
                    </a:srgbClr>
                  </a:outerShdw>
                </a:effectLst>
                <a:latin typeface="+mn-lt"/>
                <a:ea typeface="+mj-ea"/>
                <a:cs typeface="+mj-cs"/>
              </a:rPr>
              <a:t>ALINMASI GEREKLİ ÖNLEMLER</a:t>
            </a:r>
            <a:r>
              <a:rPr lang="tr-TR" sz="3600" b="1" noProof="0" dirty="0" smtClean="0">
                <a:solidFill>
                  <a:srgbClr val="FF0000"/>
                </a:solidFill>
                <a:effectLst>
                  <a:outerShdw blurRad="38100" dist="38100" dir="2700000" algn="tl">
                    <a:srgbClr val="000000">
                      <a:alpha val="43137"/>
                    </a:srgbClr>
                  </a:outerShdw>
                </a:effectLst>
                <a:latin typeface="+mn-lt"/>
                <a:ea typeface="+mj-ea"/>
                <a:cs typeface="+mj-cs"/>
              </a:rPr>
              <a:t> </a:t>
            </a:r>
            <a:endParaRPr kumimoji="0" lang="en-US" sz="36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mn-lt"/>
              <a:ea typeface="+mj-ea"/>
              <a:cs typeface="+mj-cs"/>
            </a:endParaRPr>
          </a:p>
        </p:txBody>
      </p:sp>
      <p:sp>
        <p:nvSpPr>
          <p:cNvPr id="4" name="Dikdörtgen 3"/>
          <p:cNvSpPr/>
          <p:nvPr/>
        </p:nvSpPr>
        <p:spPr>
          <a:xfrm>
            <a:off x="638134" y="1129050"/>
            <a:ext cx="11565602" cy="4801314"/>
          </a:xfrm>
          <a:prstGeom prst="rect">
            <a:avLst/>
          </a:prstGeom>
        </p:spPr>
        <p:txBody>
          <a:bodyPr wrap="none">
            <a:spAutoFit/>
          </a:bodyPr>
          <a:lstStyle/>
          <a:p>
            <a:pPr marL="342900" indent="-342900">
              <a:buAutoNum type="arabicPeriod"/>
            </a:pPr>
            <a:r>
              <a:rPr lang="tr-TR" dirty="0" smtClean="0"/>
              <a:t>Elektrik tesisat, pano ve ekipmanlarının periyodik teknik muayenelerinin yapılması,</a:t>
            </a:r>
          </a:p>
          <a:p>
            <a:pPr marL="342900" indent="-342900">
              <a:buAutoNum type="arabicPeriod"/>
            </a:pPr>
            <a:r>
              <a:rPr lang="tr-TR" dirty="0" smtClean="0"/>
              <a:t>Kaçak akım rölesi ve topraklama  hattı ile  paratonerin periyodik kontrollerinin yapılması,</a:t>
            </a:r>
          </a:p>
          <a:p>
            <a:pPr marL="342900" indent="-342900">
              <a:buAutoNum type="arabicPeriod"/>
            </a:pPr>
            <a:r>
              <a:rPr lang="tr-TR" dirty="0" smtClean="0"/>
              <a:t>İşyerinin koşullarına uygun aydınlatma sistemlerinin temini ve kontrolü,</a:t>
            </a:r>
          </a:p>
          <a:p>
            <a:pPr marL="342900" indent="-342900">
              <a:buAutoNum type="arabicPeriod"/>
            </a:pPr>
            <a:r>
              <a:rPr lang="tr-TR" dirty="0" err="1" smtClean="0"/>
              <a:t>Hidrant</a:t>
            </a:r>
            <a:r>
              <a:rPr lang="tr-TR" dirty="0" smtClean="0"/>
              <a:t> </a:t>
            </a:r>
            <a:r>
              <a:rPr lang="tr-TR" dirty="0"/>
              <a:t>ve </a:t>
            </a:r>
            <a:r>
              <a:rPr lang="tr-TR" dirty="0" err="1"/>
              <a:t>Sprinkler</a:t>
            </a:r>
            <a:r>
              <a:rPr lang="tr-TR" dirty="0"/>
              <a:t> </a:t>
            </a:r>
            <a:r>
              <a:rPr lang="tr-TR" dirty="0" smtClean="0"/>
              <a:t>Sistemlerinin kontrollerinin yapılması</a:t>
            </a:r>
            <a:r>
              <a:rPr lang="tr-TR" b="1" dirty="0" smtClean="0"/>
              <a:t>,</a:t>
            </a:r>
          </a:p>
          <a:p>
            <a:pPr marL="342900" indent="-342900">
              <a:buAutoNum type="arabicPeriod"/>
            </a:pPr>
            <a:r>
              <a:rPr lang="tr-TR" dirty="0"/>
              <a:t>Yangın </a:t>
            </a:r>
            <a:r>
              <a:rPr lang="tr-TR" dirty="0" smtClean="0"/>
              <a:t>dolaplarının yeterli ve uygunluklarının sağlanması (gereken yerlerde köpük kullanılması)</a:t>
            </a:r>
          </a:p>
          <a:p>
            <a:pPr marL="342900" indent="-342900">
              <a:buAutoNum type="arabicPeriod"/>
            </a:pPr>
            <a:r>
              <a:rPr lang="tr-TR" dirty="0"/>
              <a:t>Yangın </a:t>
            </a:r>
            <a:r>
              <a:rPr lang="tr-TR" dirty="0" smtClean="0"/>
              <a:t>söndürme </a:t>
            </a:r>
            <a:r>
              <a:rPr lang="tr-TR" dirty="0"/>
              <a:t>t</a:t>
            </a:r>
            <a:r>
              <a:rPr lang="tr-TR" dirty="0" smtClean="0"/>
              <a:t>üplerinin periyodik kontrollerinin yapılması  ve uygunluklarının  kontrolü</a:t>
            </a:r>
          </a:p>
          <a:p>
            <a:pPr marL="342900" indent="-342900">
              <a:buAutoNum type="arabicPeriod"/>
            </a:pPr>
            <a:r>
              <a:rPr lang="tr-TR" dirty="0" smtClean="0"/>
              <a:t>Acil çıkış kapı ve yollarının uygunluklarının kontrolü</a:t>
            </a:r>
          </a:p>
          <a:p>
            <a:pPr marL="342900" indent="-342900">
              <a:buAutoNum type="arabicPeriod"/>
            </a:pPr>
            <a:r>
              <a:rPr lang="tr-TR" dirty="0" smtClean="0"/>
              <a:t>Parlayıcı veya patlayıcı özellikte gaz ve toz bulunan  ortamlarda  statik elektriklenmeye karşı alınan önlemlerin kontrolü</a:t>
            </a:r>
          </a:p>
          <a:p>
            <a:pPr marL="342900" indent="-342900">
              <a:buAutoNum type="arabicPeriod"/>
            </a:pPr>
            <a:r>
              <a:rPr lang="tr-TR" dirty="0"/>
              <a:t>Duman </a:t>
            </a:r>
            <a:r>
              <a:rPr lang="tr-TR" dirty="0" smtClean="0"/>
              <a:t>detektörlerinin sağlam ve uygunluklarının kontrolü</a:t>
            </a:r>
          </a:p>
          <a:p>
            <a:pPr marL="342900" indent="-342900">
              <a:buAutoNum type="arabicPeriod"/>
            </a:pPr>
            <a:r>
              <a:rPr lang="tr-TR" dirty="0"/>
              <a:t>Yangın </a:t>
            </a:r>
            <a:r>
              <a:rPr lang="tr-TR" dirty="0" smtClean="0"/>
              <a:t>alarm butonları kontrolü</a:t>
            </a:r>
          </a:p>
          <a:p>
            <a:pPr marL="342900" indent="-342900">
              <a:buAutoNum type="arabicPeriod"/>
            </a:pPr>
            <a:r>
              <a:rPr lang="tr-TR" dirty="0"/>
              <a:t>Davlumbaz </a:t>
            </a:r>
            <a:r>
              <a:rPr lang="tr-TR" dirty="0" smtClean="0"/>
              <a:t>içi  otomatik söndürme sistemlerinin uygunluklarının kontrolü </a:t>
            </a:r>
          </a:p>
          <a:p>
            <a:pPr marL="342900" indent="-342900">
              <a:buAutoNum type="arabicPeriod"/>
            </a:pPr>
            <a:r>
              <a:rPr lang="tr-TR" dirty="0"/>
              <a:t>Yatay ve </a:t>
            </a:r>
            <a:r>
              <a:rPr lang="tr-TR" dirty="0" smtClean="0"/>
              <a:t>dikey kat </a:t>
            </a:r>
            <a:r>
              <a:rPr lang="tr-TR" dirty="0"/>
              <a:t>ve </a:t>
            </a:r>
            <a:r>
              <a:rPr lang="tr-TR" dirty="0" smtClean="0"/>
              <a:t>oda geçişlerinde kablo geçiş alanlarının etrafının sızdırmaz hale </a:t>
            </a:r>
            <a:r>
              <a:rPr lang="tr-TR" dirty="0"/>
              <a:t>g</a:t>
            </a:r>
            <a:r>
              <a:rPr lang="tr-TR" dirty="0" smtClean="0"/>
              <a:t>etirilmesi</a:t>
            </a:r>
          </a:p>
          <a:p>
            <a:pPr marL="342900" indent="-342900">
              <a:buAutoNum type="arabicPeriod"/>
            </a:pPr>
            <a:r>
              <a:rPr lang="tr-TR" dirty="0"/>
              <a:t>51,5 Metreden </a:t>
            </a:r>
            <a:r>
              <a:rPr lang="tr-TR" dirty="0" smtClean="0"/>
              <a:t>yüksek yapılarda yangın kompartımanı </a:t>
            </a:r>
            <a:r>
              <a:rPr lang="tr-TR" dirty="0"/>
              <a:t>ve </a:t>
            </a:r>
            <a:r>
              <a:rPr lang="tr-TR" dirty="0" smtClean="0"/>
              <a:t>alev geciktirici malzeme </a:t>
            </a:r>
            <a:r>
              <a:rPr lang="tr-TR" dirty="0"/>
              <a:t>k</a:t>
            </a:r>
            <a:r>
              <a:rPr lang="tr-TR" dirty="0" smtClean="0"/>
              <a:t>ullanılması</a:t>
            </a:r>
          </a:p>
          <a:p>
            <a:pPr marL="342900" indent="-342900">
              <a:buAutoNum type="arabicPeriod"/>
            </a:pPr>
            <a:r>
              <a:rPr lang="tr-TR" dirty="0"/>
              <a:t>Asansör </a:t>
            </a:r>
            <a:r>
              <a:rPr lang="tr-TR" dirty="0" smtClean="0"/>
              <a:t>kuyusu </a:t>
            </a:r>
            <a:r>
              <a:rPr lang="tr-TR" dirty="0"/>
              <a:t>ve </a:t>
            </a:r>
            <a:r>
              <a:rPr lang="tr-TR" dirty="0" smtClean="0"/>
              <a:t>şaft boşluklarının izole edilmesi</a:t>
            </a:r>
          </a:p>
          <a:p>
            <a:pPr marL="342900" indent="-342900">
              <a:buAutoNum type="arabicPeriod"/>
            </a:pPr>
            <a:r>
              <a:rPr lang="tr-TR" dirty="0"/>
              <a:t>Yangın </a:t>
            </a:r>
            <a:r>
              <a:rPr lang="tr-TR" dirty="0" smtClean="0"/>
              <a:t>pompa </a:t>
            </a:r>
            <a:r>
              <a:rPr lang="tr-TR" dirty="0"/>
              <a:t>ve </a:t>
            </a:r>
            <a:r>
              <a:rPr lang="tr-TR" dirty="0" smtClean="0"/>
              <a:t>alarm istasyonlarının periyodik teknik muayenelerinin </a:t>
            </a:r>
            <a:r>
              <a:rPr lang="tr-TR" dirty="0"/>
              <a:t>y</a:t>
            </a:r>
            <a:r>
              <a:rPr lang="tr-TR" dirty="0" smtClean="0"/>
              <a:t>apılması</a:t>
            </a:r>
          </a:p>
          <a:p>
            <a:pPr marL="342900" indent="-342900">
              <a:buAutoNum type="arabicPeriod"/>
            </a:pPr>
            <a:r>
              <a:rPr lang="tr-TR" dirty="0" smtClean="0"/>
              <a:t>Jeneratör, trafo, kompresör, kazan dairesi, basınçlı </a:t>
            </a:r>
            <a:r>
              <a:rPr lang="tr-TR" dirty="0" err="1" smtClean="0"/>
              <a:t>kaplar’ın</a:t>
            </a:r>
            <a:r>
              <a:rPr lang="tr-TR" dirty="0" smtClean="0"/>
              <a:t> periyodik teknik  muayenelerinin yapılması</a:t>
            </a:r>
          </a:p>
          <a:p>
            <a:pPr marL="342900" indent="-342900">
              <a:buAutoNum type="arabicPeriod"/>
            </a:pPr>
            <a:r>
              <a:rPr lang="tr-TR" dirty="0" smtClean="0"/>
              <a:t>Basınçlandırma </a:t>
            </a:r>
            <a:r>
              <a:rPr lang="tr-TR" dirty="0"/>
              <a:t>Yapılan Yangın Kapılarının Sağlam ve Kapalı Tutulması</a:t>
            </a:r>
          </a:p>
        </p:txBody>
      </p:sp>
    </p:spTree>
    <p:extLst>
      <p:ext uri="{BB962C8B-B14F-4D97-AF65-F5344CB8AC3E}">
        <p14:creationId xmlns:p14="http://schemas.microsoft.com/office/powerpoint/2010/main" val="2253806863"/>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638134" y="379125"/>
            <a:ext cx="10489473" cy="850106"/>
          </a:xfrm>
          <a:prstGeom prst="rect">
            <a:avLst/>
          </a:prstGeom>
        </p:spPr>
        <p:txBody>
          <a:bodyPr>
            <a:normAutofit fontScale="90000" lnSpcReduction="200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tr-TR" sz="3600" b="1" noProof="0" dirty="0" smtClean="0">
                <a:solidFill>
                  <a:srgbClr val="FF0000"/>
                </a:solidFill>
                <a:effectLst>
                  <a:outerShdw blurRad="38100" dist="38100" dir="2700000" algn="tl">
                    <a:srgbClr val="000000">
                      <a:alpha val="43137"/>
                    </a:srgbClr>
                  </a:outerShdw>
                </a:effectLst>
                <a:latin typeface="+mn-lt"/>
                <a:ea typeface="+mj-ea"/>
                <a:cs typeface="+mj-cs"/>
              </a:rPr>
              <a:t>İŞYERLERİNDE YANGIN GÜVENLİĞİ İÇİN </a:t>
            </a:r>
          </a:p>
          <a:p>
            <a:pPr marL="0" marR="0" lvl="0" indent="0" algn="ctr" defTabSz="914400" rtl="0" eaLnBrk="1" fontAlgn="auto" latinLnBrk="0" hangingPunct="1">
              <a:lnSpc>
                <a:spcPct val="90000"/>
              </a:lnSpc>
              <a:spcBef>
                <a:spcPct val="0"/>
              </a:spcBef>
              <a:spcAft>
                <a:spcPts val="0"/>
              </a:spcAft>
              <a:buClrTx/>
              <a:buSzTx/>
              <a:buFontTx/>
              <a:buNone/>
              <a:tabLst/>
              <a:defRPr/>
            </a:pPr>
            <a:r>
              <a:rPr lang="tr-TR" sz="3600" b="1" dirty="0" smtClean="0">
                <a:solidFill>
                  <a:srgbClr val="FF0000"/>
                </a:solidFill>
                <a:effectLst>
                  <a:outerShdw blurRad="38100" dist="38100" dir="2700000" algn="tl">
                    <a:srgbClr val="000000">
                      <a:alpha val="43137"/>
                    </a:srgbClr>
                  </a:outerShdw>
                </a:effectLst>
                <a:latin typeface="+mn-lt"/>
                <a:ea typeface="+mj-ea"/>
                <a:cs typeface="+mj-cs"/>
              </a:rPr>
              <a:t>ALINMASI GEREKLİ ÖNLEMLER</a:t>
            </a:r>
            <a:r>
              <a:rPr lang="tr-TR" sz="3600" b="1" noProof="0" dirty="0" smtClean="0">
                <a:solidFill>
                  <a:srgbClr val="FF0000"/>
                </a:solidFill>
                <a:effectLst>
                  <a:outerShdw blurRad="38100" dist="38100" dir="2700000" algn="tl">
                    <a:srgbClr val="000000">
                      <a:alpha val="43137"/>
                    </a:srgbClr>
                  </a:outerShdw>
                </a:effectLst>
                <a:latin typeface="+mn-lt"/>
                <a:ea typeface="+mj-ea"/>
                <a:cs typeface="+mj-cs"/>
              </a:rPr>
              <a:t> </a:t>
            </a:r>
            <a:endParaRPr kumimoji="0" lang="en-US" sz="36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mn-lt"/>
              <a:ea typeface="+mj-ea"/>
              <a:cs typeface="+mj-cs"/>
            </a:endParaRPr>
          </a:p>
        </p:txBody>
      </p:sp>
      <p:sp>
        <p:nvSpPr>
          <p:cNvPr id="3" name="Metin kutusu 2"/>
          <p:cNvSpPr txBox="1"/>
          <p:nvPr/>
        </p:nvSpPr>
        <p:spPr>
          <a:xfrm>
            <a:off x="894080" y="1534160"/>
            <a:ext cx="6207760" cy="1200329"/>
          </a:xfrm>
          <a:prstGeom prst="rect">
            <a:avLst/>
          </a:prstGeom>
          <a:noFill/>
        </p:spPr>
        <p:txBody>
          <a:bodyPr wrap="square" rtlCol="0">
            <a:spAutoFit/>
          </a:bodyPr>
          <a:lstStyle/>
          <a:p>
            <a:r>
              <a:rPr lang="tr-TR" sz="2400" dirty="0" smtClean="0"/>
              <a:t>İşyerinin özelliği ve kullanılan kimyasal malzemelere bağlı olarak köpüklü yangın dolabı temin edilmesi,</a:t>
            </a:r>
            <a:endParaRPr lang="tr-TR" sz="2400" dirty="0"/>
          </a:p>
        </p:txBody>
      </p:sp>
      <p:pic>
        <p:nvPicPr>
          <p:cNvPr id="4" name="Resim 3"/>
          <p:cNvPicPr>
            <a:picLocks noChangeAspect="1"/>
          </p:cNvPicPr>
          <p:nvPr/>
        </p:nvPicPr>
        <p:blipFill>
          <a:blip r:embed="rId2"/>
          <a:stretch>
            <a:fillRect/>
          </a:stretch>
        </p:blipFill>
        <p:spPr>
          <a:xfrm>
            <a:off x="7786961" y="1608356"/>
            <a:ext cx="3975212" cy="4080580"/>
          </a:xfrm>
          <a:prstGeom prst="rect">
            <a:avLst/>
          </a:prstGeom>
        </p:spPr>
      </p:pic>
    </p:spTree>
    <p:extLst>
      <p:ext uri="{BB962C8B-B14F-4D97-AF65-F5344CB8AC3E}">
        <p14:creationId xmlns:p14="http://schemas.microsoft.com/office/powerpoint/2010/main" val="4018553252"/>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638134" y="379125"/>
            <a:ext cx="10489473" cy="850106"/>
          </a:xfrm>
          <a:prstGeom prst="rect">
            <a:avLst/>
          </a:prstGeom>
        </p:spPr>
        <p:txBody>
          <a:bodyPr>
            <a:normAutofit fontScale="90000" lnSpcReduction="200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tr-TR" sz="3600" b="1" noProof="0" dirty="0" smtClean="0">
                <a:solidFill>
                  <a:srgbClr val="FF0000"/>
                </a:solidFill>
                <a:effectLst>
                  <a:outerShdw blurRad="38100" dist="38100" dir="2700000" algn="tl">
                    <a:srgbClr val="000000">
                      <a:alpha val="43137"/>
                    </a:srgbClr>
                  </a:outerShdw>
                </a:effectLst>
                <a:latin typeface="+mn-lt"/>
                <a:ea typeface="+mj-ea"/>
                <a:cs typeface="+mj-cs"/>
              </a:rPr>
              <a:t>İŞYERLERİNDE YANGIN GÜVENLİĞİ İÇİN </a:t>
            </a:r>
          </a:p>
          <a:p>
            <a:pPr marL="0" marR="0" lvl="0" indent="0" algn="ctr" defTabSz="914400" rtl="0" eaLnBrk="1" fontAlgn="auto" latinLnBrk="0" hangingPunct="1">
              <a:lnSpc>
                <a:spcPct val="90000"/>
              </a:lnSpc>
              <a:spcBef>
                <a:spcPct val="0"/>
              </a:spcBef>
              <a:spcAft>
                <a:spcPts val="0"/>
              </a:spcAft>
              <a:buClrTx/>
              <a:buSzTx/>
              <a:buFontTx/>
              <a:buNone/>
              <a:tabLst/>
              <a:defRPr/>
            </a:pPr>
            <a:r>
              <a:rPr lang="tr-TR" sz="3600" b="1" dirty="0" smtClean="0">
                <a:solidFill>
                  <a:srgbClr val="FF0000"/>
                </a:solidFill>
                <a:effectLst>
                  <a:outerShdw blurRad="38100" dist="38100" dir="2700000" algn="tl">
                    <a:srgbClr val="000000">
                      <a:alpha val="43137"/>
                    </a:srgbClr>
                  </a:outerShdw>
                </a:effectLst>
                <a:latin typeface="+mn-lt"/>
                <a:ea typeface="+mj-ea"/>
                <a:cs typeface="+mj-cs"/>
              </a:rPr>
              <a:t>ALINMASI GEREKLİ ÖNLEMLER</a:t>
            </a:r>
            <a:r>
              <a:rPr lang="tr-TR" sz="3600" b="1" noProof="0" dirty="0" smtClean="0">
                <a:solidFill>
                  <a:srgbClr val="FF0000"/>
                </a:solidFill>
                <a:effectLst>
                  <a:outerShdw blurRad="38100" dist="38100" dir="2700000" algn="tl">
                    <a:srgbClr val="000000">
                      <a:alpha val="43137"/>
                    </a:srgbClr>
                  </a:outerShdw>
                </a:effectLst>
                <a:latin typeface="+mn-lt"/>
                <a:ea typeface="+mj-ea"/>
                <a:cs typeface="+mj-cs"/>
              </a:rPr>
              <a:t> </a:t>
            </a:r>
            <a:endParaRPr kumimoji="0" lang="en-US" sz="36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mn-lt"/>
              <a:ea typeface="+mj-ea"/>
              <a:cs typeface="+mj-cs"/>
            </a:endParaRPr>
          </a:p>
        </p:txBody>
      </p:sp>
      <p:pic>
        <p:nvPicPr>
          <p:cNvPr id="2" name="Resim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22734" y="1879600"/>
            <a:ext cx="4544601" cy="4325787"/>
          </a:xfrm>
          <a:prstGeom prst="rect">
            <a:avLst/>
          </a:prstGeom>
        </p:spPr>
      </p:pic>
      <p:sp>
        <p:nvSpPr>
          <p:cNvPr id="3" name="Metin kutusu 2"/>
          <p:cNvSpPr txBox="1"/>
          <p:nvPr/>
        </p:nvSpPr>
        <p:spPr>
          <a:xfrm>
            <a:off x="894080" y="1534160"/>
            <a:ext cx="6207760" cy="2308324"/>
          </a:xfrm>
          <a:prstGeom prst="rect">
            <a:avLst/>
          </a:prstGeom>
          <a:noFill/>
        </p:spPr>
        <p:txBody>
          <a:bodyPr wrap="square" rtlCol="0">
            <a:spAutoFit/>
          </a:bodyPr>
          <a:lstStyle/>
          <a:p>
            <a:r>
              <a:rPr lang="tr-TR" sz="2400" dirty="0" smtClean="0"/>
              <a:t>Özellikle </a:t>
            </a:r>
            <a:r>
              <a:rPr lang="tr-TR" sz="2400" dirty="0" err="1" smtClean="0"/>
              <a:t>AVM</a:t>
            </a:r>
            <a:r>
              <a:rPr lang="tr-TR" sz="2400" dirty="0"/>
              <a:t> </a:t>
            </a:r>
            <a:r>
              <a:rPr lang="tr-TR" sz="2400" dirty="0" smtClean="0"/>
              <a:t>veya İş merkezi gibi yüksek yapılarda bulunan  </a:t>
            </a:r>
            <a:r>
              <a:rPr lang="tr-TR" sz="2400" dirty="0" err="1"/>
              <a:t>F</a:t>
            </a:r>
            <a:r>
              <a:rPr lang="tr-TR" sz="2400" dirty="0" err="1" smtClean="0"/>
              <a:t>ast</a:t>
            </a:r>
            <a:r>
              <a:rPr lang="tr-TR" sz="2400" dirty="0" smtClean="0"/>
              <a:t> </a:t>
            </a:r>
            <a:r>
              <a:rPr lang="tr-TR" sz="2400" dirty="0" err="1"/>
              <a:t>F</a:t>
            </a:r>
            <a:r>
              <a:rPr lang="tr-TR" sz="2400" dirty="0" err="1" smtClean="0"/>
              <a:t>ood</a:t>
            </a:r>
            <a:r>
              <a:rPr lang="tr-TR" sz="2400" dirty="0" smtClean="0"/>
              <a:t>  veya Restoranlara ait yangın güvenlik sistemlerinin </a:t>
            </a:r>
            <a:r>
              <a:rPr lang="tr-TR" sz="2400" dirty="0" err="1" smtClean="0"/>
              <a:t>AVM</a:t>
            </a:r>
            <a:r>
              <a:rPr lang="tr-TR" sz="2400" dirty="0" smtClean="0"/>
              <a:t>  veya iş merkezi yönetimi tarafından sağlanması , işyerlerine bırakılmaması son derece önem arz etmektedir.</a:t>
            </a:r>
            <a:endParaRPr lang="tr-TR" sz="2400" dirty="0"/>
          </a:p>
        </p:txBody>
      </p:sp>
    </p:spTree>
    <p:extLst>
      <p:ext uri="{BB962C8B-B14F-4D97-AF65-F5344CB8AC3E}">
        <p14:creationId xmlns:p14="http://schemas.microsoft.com/office/powerpoint/2010/main" val="1399127110"/>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366339" y="1381760"/>
            <a:ext cx="10571372" cy="1200329"/>
          </a:xfrm>
          <a:prstGeom prst="rect">
            <a:avLst/>
          </a:prstGeom>
          <a:noFill/>
        </p:spPr>
        <p:txBody>
          <a:bodyPr wrap="square" rtlCol="0">
            <a:spAutoFit/>
          </a:bodyPr>
          <a:lstStyle/>
          <a:p>
            <a:pPr marL="285750" indent="-285750">
              <a:buFont typeface="Wingdings" panose="05000000000000000000" pitchFamily="2" charset="2"/>
              <a:buChar char="ü"/>
            </a:pPr>
            <a:r>
              <a:rPr lang="tr-TR" sz="2400" dirty="0" smtClean="0"/>
              <a:t>Elektrik odalarında, yanıcı yakıcı veya temizlik malzemelerinin bulundurulmaması, </a:t>
            </a:r>
          </a:p>
          <a:p>
            <a:pPr marL="285750" indent="-285750">
              <a:buFont typeface="Wingdings" panose="05000000000000000000" pitchFamily="2" charset="2"/>
              <a:buChar char="ü"/>
            </a:pPr>
            <a:r>
              <a:rPr lang="tr-TR" sz="2400" dirty="0" smtClean="0"/>
              <a:t>Uygun yangın söndürme sistemlerinin sağlanması,</a:t>
            </a:r>
          </a:p>
          <a:p>
            <a:pPr marL="285750" indent="-285750">
              <a:buFont typeface="Wingdings" panose="05000000000000000000" pitchFamily="2" charset="2"/>
              <a:buChar char="ü"/>
            </a:pPr>
            <a:r>
              <a:rPr lang="tr-TR" sz="2400" dirty="0" smtClean="0"/>
              <a:t>Pano içi söndürme sistemi kullanılması</a:t>
            </a:r>
            <a:endParaRPr lang="tr-TR" sz="2400" dirty="0"/>
          </a:p>
        </p:txBody>
      </p:sp>
      <p:sp>
        <p:nvSpPr>
          <p:cNvPr id="7" name="Title 3"/>
          <p:cNvSpPr txBox="1">
            <a:spLocks/>
          </p:cNvSpPr>
          <p:nvPr/>
        </p:nvSpPr>
        <p:spPr>
          <a:xfrm>
            <a:off x="638134" y="379125"/>
            <a:ext cx="10489473" cy="850106"/>
          </a:xfrm>
          <a:prstGeom prst="rect">
            <a:avLst/>
          </a:prstGeom>
        </p:spPr>
        <p:txBody>
          <a:bodyPr>
            <a:normAutofit fontScale="90000" lnSpcReduction="200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tr-TR" sz="3600" b="1" noProof="0" dirty="0" smtClean="0">
                <a:solidFill>
                  <a:srgbClr val="FF0000"/>
                </a:solidFill>
                <a:effectLst>
                  <a:outerShdw blurRad="38100" dist="38100" dir="2700000" algn="tl">
                    <a:srgbClr val="000000">
                      <a:alpha val="43137"/>
                    </a:srgbClr>
                  </a:outerShdw>
                </a:effectLst>
                <a:latin typeface="+mn-lt"/>
                <a:ea typeface="+mj-ea"/>
                <a:cs typeface="+mj-cs"/>
              </a:rPr>
              <a:t>İŞYERLERİNDE YANGIN GÜVENLİĞİ İÇİN </a:t>
            </a:r>
          </a:p>
          <a:p>
            <a:pPr marL="0" marR="0" lvl="0" indent="0" algn="ctr" defTabSz="914400" rtl="0" eaLnBrk="1" fontAlgn="auto" latinLnBrk="0" hangingPunct="1">
              <a:lnSpc>
                <a:spcPct val="90000"/>
              </a:lnSpc>
              <a:spcBef>
                <a:spcPct val="0"/>
              </a:spcBef>
              <a:spcAft>
                <a:spcPts val="0"/>
              </a:spcAft>
              <a:buClrTx/>
              <a:buSzTx/>
              <a:buFontTx/>
              <a:buNone/>
              <a:tabLst/>
              <a:defRPr/>
            </a:pPr>
            <a:r>
              <a:rPr lang="tr-TR" sz="3600" b="1" dirty="0" smtClean="0">
                <a:solidFill>
                  <a:srgbClr val="FF0000"/>
                </a:solidFill>
                <a:effectLst>
                  <a:outerShdw blurRad="38100" dist="38100" dir="2700000" algn="tl">
                    <a:srgbClr val="000000">
                      <a:alpha val="43137"/>
                    </a:srgbClr>
                  </a:outerShdw>
                </a:effectLst>
                <a:latin typeface="+mn-lt"/>
                <a:ea typeface="+mj-ea"/>
                <a:cs typeface="+mj-cs"/>
              </a:rPr>
              <a:t>ALINMASI GEREKLİ ÖNLEMLER</a:t>
            </a:r>
            <a:r>
              <a:rPr lang="tr-TR" sz="3600" b="1" noProof="0" dirty="0" smtClean="0">
                <a:solidFill>
                  <a:srgbClr val="FF0000"/>
                </a:solidFill>
                <a:effectLst>
                  <a:outerShdw blurRad="38100" dist="38100" dir="2700000" algn="tl">
                    <a:srgbClr val="000000">
                      <a:alpha val="43137"/>
                    </a:srgbClr>
                  </a:outerShdw>
                </a:effectLst>
                <a:latin typeface="+mn-lt"/>
                <a:ea typeface="+mj-ea"/>
                <a:cs typeface="+mj-cs"/>
              </a:rPr>
              <a:t> </a:t>
            </a:r>
            <a:endParaRPr kumimoji="0" lang="en-US" sz="36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mn-lt"/>
              <a:ea typeface="+mj-ea"/>
              <a:cs typeface="+mj-cs"/>
            </a:endParaRPr>
          </a:p>
        </p:txBody>
      </p:sp>
      <p:pic>
        <p:nvPicPr>
          <p:cNvPr id="1026" name="Picture 2" descr="Desan Dikdörtgen 3 mm 100 cm 25.000 Volt Tpe İzole Paspas Gri - Bauhaus"/>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92880" y="2647835"/>
            <a:ext cx="3627335" cy="3627335"/>
          </a:xfrm>
          <a:prstGeom prst="rect">
            <a:avLst/>
          </a:prstGeom>
          <a:noFill/>
          <a:extLst>
            <a:ext uri="{909E8E84-426E-40DD-AFC4-6F175D3DCCD1}">
              <a14:hiddenFill xmlns:a14="http://schemas.microsoft.com/office/drawing/2010/main">
                <a:solidFill>
                  <a:srgbClr val="FFFFFF"/>
                </a:solidFill>
              </a14:hiddenFill>
            </a:ext>
          </a:extLst>
        </p:spPr>
      </p:pic>
      <p:pic>
        <p:nvPicPr>
          <p:cNvPr id="4" name="Resim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6339" y="2734618"/>
            <a:ext cx="3102340" cy="3056582"/>
          </a:xfrm>
          <a:prstGeom prst="rect">
            <a:avLst/>
          </a:prstGeom>
        </p:spPr>
      </p:pic>
      <p:pic>
        <p:nvPicPr>
          <p:cNvPr id="5" name="Resim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78459" y="2118258"/>
            <a:ext cx="2959252" cy="3962604"/>
          </a:xfrm>
          <a:prstGeom prst="rect">
            <a:avLst/>
          </a:prstGeom>
        </p:spPr>
      </p:pic>
    </p:spTree>
    <p:extLst>
      <p:ext uri="{BB962C8B-B14F-4D97-AF65-F5344CB8AC3E}">
        <p14:creationId xmlns:p14="http://schemas.microsoft.com/office/powerpoint/2010/main" val="984212203"/>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366339" y="1381760"/>
            <a:ext cx="10571372" cy="461665"/>
          </a:xfrm>
          <a:prstGeom prst="rect">
            <a:avLst/>
          </a:prstGeom>
          <a:noFill/>
        </p:spPr>
        <p:txBody>
          <a:bodyPr wrap="square" rtlCol="0">
            <a:spAutoFit/>
          </a:bodyPr>
          <a:lstStyle/>
          <a:p>
            <a:pPr marL="285750" indent="-285750">
              <a:buFont typeface="Wingdings" panose="05000000000000000000" pitchFamily="2" charset="2"/>
              <a:buChar char="ü"/>
            </a:pPr>
            <a:endParaRPr lang="tr-TR" sz="2400" dirty="0"/>
          </a:p>
        </p:txBody>
      </p:sp>
      <p:sp>
        <p:nvSpPr>
          <p:cNvPr id="7" name="Title 3"/>
          <p:cNvSpPr txBox="1">
            <a:spLocks/>
          </p:cNvSpPr>
          <p:nvPr/>
        </p:nvSpPr>
        <p:spPr>
          <a:xfrm>
            <a:off x="638134" y="379125"/>
            <a:ext cx="10489473" cy="850106"/>
          </a:xfrm>
          <a:prstGeom prst="rect">
            <a:avLst/>
          </a:prstGeom>
        </p:spPr>
        <p:txBody>
          <a:bodyPr>
            <a:normAutofit fontScale="90000" lnSpcReduction="200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tr-TR" sz="3600" b="1" noProof="0" dirty="0" smtClean="0">
                <a:solidFill>
                  <a:srgbClr val="FF0000"/>
                </a:solidFill>
                <a:effectLst>
                  <a:outerShdw blurRad="38100" dist="38100" dir="2700000" algn="tl">
                    <a:srgbClr val="000000">
                      <a:alpha val="43137"/>
                    </a:srgbClr>
                  </a:outerShdw>
                </a:effectLst>
                <a:latin typeface="+mn-lt"/>
                <a:ea typeface="+mj-ea"/>
                <a:cs typeface="+mj-cs"/>
              </a:rPr>
              <a:t>İŞYERLERİNDE YANGIN GÜVENLİĞİ İÇİN </a:t>
            </a:r>
          </a:p>
          <a:p>
            <a:pPr marL="0" marR="0" lvl="0" indent="0" algn="ctr" defTabSz="914400" rtl="0" eaLnBrk="1" fontAlgn="auto" latinLnBrk="0" hangingPunct="1">
              <a:lnSpc>
                <a:spcPct val="90000"/>
              </a:lnSpc>
              <a:spcBef>
                <a:spcPct val="0"/>
              </a:spcBef>
              <a:spcAft>
                <a:spcPts val="0"/>
              </a:spcAft>
              <a:buClrTx/>
              <a:buSzTx/>
              <a:buFontTx/>
              <a:buNone/>
              <a:tabLst/>
              <a:defRPr/>
            </a:pPr>
            <a:r>
              <a:rPr lang="tr-TR" sz="3600" b="1" dirty="0" smtClean="0">
                <a:solidFill>
                  <a:srgbClr val="FF0000"/>
                </a:solidFill>
                <a:effectLst>
                  <a:outerShdw blurRad="38100" dist="38100" dir="2700000" algn="tl">
                    <a:srgbClr val="000000">
                      <a:alpha val="43137"/>
                    </a:srgbClr>
                  </a:outerShdw>
                </a:effectLst>
                <a:latin typeface="+mn-lt"/>
                <a:ea typeface="+mj-ea"/>
                <a:cs typeface="+mj-cs"/>
              </a:rPr>
              <a:t>ALINMASI GEREKLİ ÖNLEMLER</a:t>
            </a:r>
            <a:r>
              <a:rPr lang="tr-TR" sz="3600" b="1" noProof="0" dirty="0" smtClean="0">
                <a:solidFill>
                  <a:srgbClr val="FF0000"/>
                </a:solidFill>
                <a:effectLst>
                  <a:outerShdw blurRad="38100" dist="38100" dir="2700000" algn="tl">
                    <a:srgbClr val="000000">
                      <a:alpha val="43137"/>
                    </a:srgbClr>
                  </a:outerShdw>
                </a:effectLst>
                <a:latin typeface="+mn-lt"/>
                <a:ea typeface="+mj-ea"/>
                <a:cs typeface="+mj-cs"/>
              </a:rPr>
              <a:t> </a:t>
            </a:r>
            <a:endParaRPr kumimoji="0" lang="en-US" sz="36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mn-lt"/>
              <a:ea typeface="+mj-ea"/>
              <a:cs typeface="+mj-cs"/>
            </a:endParaRPr>
          </a:p>
        </p:txBody>
      </p:sp>
      <p:pic>
        <p:nvPicPr>
          <p:cNvPr id="2" name="PWQJ511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771528" y="1229231"/>
            <a:ext cx="3166183" cy="5628769"/>
          </a:xfrm>
          <a:prstGeom prst="rect">
            <a:avLst/>
          </a:prstGeom>
        </p:spPr>
      </p:pic>
      <p:sp>
        <p:nvSpPr>
          <p:cNvPr id="4" name="Metin kutusu 3"/>
          <p:cNvSpPr txBox="1"/>
          <p:nvPr/>
        </p:nvSpPr>
        <p:spPr>
          <a:xfrm>
            <a:off x="934720" y="1505027"/>
            <a:ext cx="6075680" cy="369332"/>
          </a:xfrm>
          <a:prstGeom prst="rect">
            <a:avLst/>
          </a:prstGeom>
          <a:noFill/>
        </p:spPr>
        <p:txBody>
          <a:bodyPr wrap="square" rtlCol="0">
            <a:spAutoFit/>
          </a:bodyPr>
          <a:lstStyle/>
          <a:p>
            <a:r>
              <a:rPr lang="tr-TR" dirty="0" smtClean="0"/>
              <a:t>Uygun elektrik kablo, anahtar ve uzatma kablosu kullanılması </a:t>
            </a:r>
            <a:endParaRPr lang="tr-TR" dirty="0"/>
          </a:p>
        </p:txBody>
      </p:sp>
      <p:pic>
        <p:nvPicPr>
          <p:cNvPr id="5" name="Resim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34720" y="1995954"/>
            <a:ext cx="4135836" cy="3229811"/>
          </a:xfrm>
          <a:prstGeom prst="rect">
            <a:avLst/>
          </a:prstGeom>
        </p:spPr>
      </p:pic>
    </p:spTree>
    <p:extLst>
      <p:ext uri="{BB962C8B-B14F-4D97-AF65-F5344CB8AC3E}">
        <p14:creationId xmlns:p14="http://schemas.microsoft.com/office/powerpoint/2010/main" val="3446058308"/>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31749" y="2438401"/>
            <a:ext cx="5220767" cy="2987438"/>
          </a:xfrm>
          <a:prstGeom prst="rect">
            <a:avLst/>
          </a:prstGeom>
        </p:spPr>
      </p:pic>
      <p:sp>
        <p:nvSpPr>
          <p:cNvPr id="4" name="Metin kutusu 3"/>
          <p:cNvSpPr txBox="1"/>
          <p:nvPr/>
        </p:nvSpPr>
        <p:spPr>
          <a:xfrm>
            <a:off x="638134" y="1368777"/>
            <a:ext cx="6725920" cy="830997"/>
          </a:xfrm>
          <a:prstGeom prst="rect">
            <a:avLst/>
          </a:prstGeom>
          <a:noFill/>
        </p:spPr>
        <p:txBody>
          <a:bodyPr wrap="square" rtlCol="0">
            <a:spAutoFit/>
          </a:bodyPr>
          <a:lstStyle/>
          <a:p>
            <a:pPr marL="342900" indent="-342900">
              <a:buFont typeface="Wingdings" panose="05000000000000000000" pitchFamily="2" charset="2"/>
              <a:buChar char="ü"/>
            </a:pPr>
            <a:r>
              <a:rPr lang="tr-TR" sz="2400" dirty="0" smtClean="0"/>
              <a:t>İşyerlerinde duman tahliye sistemlerinin otomatik çalışıp çalışmadığının kontrol edilmesi,</a:t>
            </a:r>
            <a:endParaRPr lang="tr-TR" sz="2400" dirty="0"/>
          </a:p>
        </p:txBody>
      </p:sp>
      <p:pic>
        <p:nvPicPr>
          <p:cNvPr id="7" name="Resim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99072" y="1899791"/>
            <a:ext cx="3467278" cy="4292821"/>
          </a:xfrm>
          <a:prstGeom prst="rect">
            <a:avLst/>
          </a:prstGeom>
        </p:spPr>
      </p:pic>
      <p:sp>
        <p:nvSpPr>
          <p:cNvPr id="8" name="Title 3"/>
          <p:cNvSpPr txBox="1">
            <a:spLocks/>
          </p:cNvSpPr>
          <p:nvPr/>
        </p:nvSpPr>
        <p:spPr>
          <a:xfrm>
            <a:off x="638134" y="379125"/>
            <a:ext cx="10489473" cy="850106"/>
          </a:xfrm>
          <a:prstGeom prst="rect">
            <a:avLst/>
          </a:prstGeom>
        </p:spPr>
        <p:txBody>
          <a:bodyPr>
            <a:normAutofit fontScale="90000" lnSpcReduction="200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tr-TR" sz="3600" b="1" noProof="0" dirty="0" smtClean="0">
                <a:solidFill>
                  <a:srgbClr val="FF0000"/>
                </a:solidFill>
                <a:effectLst>
                  <a:outerShdw blurRad="38100" dist="38100" dir="2700000" algn="tl">
                    <a:srgbClr val="000000">
                      <a:alpha val="43137"/>
                    </a:srgbClr>
                  </a:outerShdw>
                </a:effectLst>
                <a:latin typeface="+mn-lt"/>
                <a:ea typeface="+mj-ea"/>
                <a:cs typeface="+mj-cs"/>
              </a:rPr>
              <a:t>İŞYERLERİNDE YANGIN GÜVENLİĞİ İÇİN </a:t>
            </a:r>
          </a:p>
          <a:p>
            <a:pPr marL="0" marR="0" lvl="0" indent="0" algn="ctr" defTabSz="914400" rtl="0" eaLnBrk="1" fontAlgn="auto" latinLnBrk="0" hangingPunct="1">
              <a:lnSpc>
                <a:spcPct val="90000"/>
              </a:lnSpc>
              <a:spcBef>
                <a:spcPct val="0"/>
              </a:spcBef>
              <a:spcAft>
                <a:spcPts val="0"/>
              </a:spcAft>
              <a:buClrTx/>
              <a:buSzTx/>
              <a:buFontTx/>
              <a:buNone/>
              <a:tabLst/>
              <a:defRPr/>
            </a:pPr>
            <a:r>
              <a:rPr lang="tr-TR" sz="3600" b="1" dirty="0" smtClean="0">
                <a:solidFill>
                  <a:srgbClr val="FF0000"/>
                </a:solidFill>
                <a:effectLst>
                  <a:outerShdw blurRad="38100" dist="38100" dir="2700000" algn="tl">
                    <a:srgbClr val="000000">
                      <a:alpha val="43137"/>
                    </a:srgbClr>
                  </a:outerShdw>
                </a:effectLst>
                <a:latin typeface="+mn-lt"/>
                <a:ea typeface="+mj-ea"/>
                <a:cs typeface="+mj-cs"/>
              </a:rPr>
              <a:t>ALINMASI GEREKLİ ÖNLEMLER</a:t>
            </a:r>
            <a:r>
              <a:rPr lang="tr-TR" sz="3600" b="1" noProof="0" dirty="0" smtClean="0">
                <a:solidFill>
                  <a:srgbClr val="FF0000"/>
                </a:solidFill>
                <a:effectLst>
                  <a:outerShdw blurRad="38100" dist="38100" dir="2700000" algn="tl">
                    <a:srgbClr val="000000">
                      <a:alpha val="43137"/>
                    </a:srgbClr>
                  </a:outerShdw>
                </a:effectLst>
                <a:latin typeface="+mn-lt"/>
                <a:ea typeface="+mj-ea"/>
                <a:cs typeface="+mj-cs"/>
              </a:rPr>
              <a:t> </a:t>
            </a:r>
            <a:endParaRPr kumimoji="0" lang="en-US" sz="36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mn-lt"/>
              <a:ea typeface="+mj-ea"/>
              <a:cs typeface="+mj-cs"/>
            </a:endParaRPr>
          </a:p>
        </p:txBody>
      </p:sp>
    </p:spTree>
    <p:extLst>
      <p:ext uri="{BB962C8B-B14F-4D97-AF65-F5344CB8AC3E}">
        <p14:creationId xmlns:p14="http://schemas.microsoft.com/office/powerpoint/2010/main" val="3973719268"/>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a:xfrm>
            <a:off x="638134" y="212786"/>
            <a:ext cx="10489473" cy="850106"/>
          </a:xfrm>
          <a:prstGeom prst="rect">
            <a:avLst/>
          </a:prstGeom>
        </p:spPr>
        <p:txBody>
          <a:bodyPr>
            <a:normAutofit fontScale="90000" lnSpcReduction="200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tr-TR" sz="3600" b="1" noProof="0" dirty="0" smtClean="0">
                <a:solidFill>
                  <a:schemeClr val="accent1">
                    <a:lumMod val="50000"/>
                  </a:schemeClr>
                </a:solidFill>
                <a:effectLst>
                  <a:outerShdw blurRad="38100" dist="38100" dir="2700000" algn="tl">
                    <a:srgbClr val="000000">
                      <a:alpha val="43137"/>
                    </a:srgbClr>
                  </a:outerShdw>
                </a:effectLst>
                <a:latin typeface="+mn-lt"/>
                <a:ea typeface="+mj-ea"/>
                <a:cs typeface="+mj-cs"/>
              </a:rPr>
              <a:t>2019-2023 ARASI</a:t>
            </a:r>
          </a:p>
          <a:p>
            <a:pPr marL="0" marR="0" lvl="0" indent="0" algn="ctr" defTabSz="914400" rtl="0" eaLnBrk="1" fontAlgn="auto" latinLnBrk="0" hangingPunct="1">
              <a:lnSpc>
                <a:spcPct val="90000"/>
              </a:lnSpc>
              <a:spcBef>
                <a:spcPct val="0"/>
              </a:spcBef>
              <a:spcAft>
                <a:spcPts val="0"/>
              </a:spcAft>
              <a:buClrTx/>
              <a:buSzTx/>
              <a:buFontTx/>
              <a:buNone/>
              <a:tabLst/>
              <a:defRPr/>
            </a:pPr>
            <a:r>
              <a:rPr lang="tr-TR" sz="3600" b="1" noProof="0" dirty="0" smtClean="0">
                <a:solidFill>
                  <a:schemeClr val="accent1">
                    <a:lumMod val="50000"/>
                  </a:schemeClr>
                </a:solidFill>
                <a:effectLst>
                  <a:outerShdw blurRad="38100" dist="38100" dir="2700000" algn="tl">
                    <a:srgbClr val="000000">
                      <a:alpha val="43137"/>
                    </a:srgbClr>
                  </a:outerShdw>
                </a:effectLst>
                <a:latin typeface="+mn-lt"/>
                <a:ea typeface="+mj-ea"/>
                <a:cs typeface="+mj-cs"/>
              </a:rPr>
              <a:t> İSTANBUL İLİNE AİT  YANGIN İSTATİSTİĞİ</a:t>
            </a:r>
            <a:endParaRPr kumimoji="0" lang="en-US" sz="3600" b="1" i="0" u="none" strike="noStrike" kern="1200" cap="none" spc="0" normalizeH="0" baseline="0" noProof="0" dirty="0" smtClean="0">
              <a:ln>
                <a:noFill/>
              </a:ln>
              <a:solidFill>
                <a:schemeClr val="accent1">
                  <a:lumMod val="50000"/>
                </a:schemeClr>
              </a:solidFill>
              <a:effectLst>
                <a:outerShdw blurRad="38100" dist="38100" dir="2700000" algn="tl">
                  <a:srgbClr val="000000">
                    <a:alpha val="43137"/>
                  </a:srgbClr>
                </a:outerShdw>
              </a:effectLst>
              <a:uLnTx/>
              <a:uFillTx/>
              <a:latin typeface="+mn-lt"/>
              <a:ea typeface="+mj-ea"/>
              <a:cs typeface="+mj-cs"/>
            </a:endParaRPr>
          </a:p>
        </p:txBody>
      </p:sp>
      <p:pic>
        <p:nvPicPr>
          <p:cNvPr id="2" name="Resim 1"/>
          <p:cNvPicPr>
            <a:picLocks noChangeAspect="1"/>
          </p:cNvPicPr>
          <p:nvPr/>
        </p:nvPicPr>
        <p:blipFill>
          <a:blip r:embed="rId2"/>
          <a:stretch>
            <a:fillRect/>
          </a:stretch>
        </p:blipFill>
        <p:spPr>
          <a:xfrm>
            <a:off x="890688" y="1539819"/>
            <a:ext cx="9984364" cy="348938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384373805"/>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62954" y="2143889"/>
            <a:ext cx="3486013" cy="4003040"/>
          </a:xfrm>
          <a:prstGeom prst="rect">
            <a:avLst/>
          </a:prstGeom>
        </p:spPr>
      </p:pic>
      <p:sp>
        <p:nvSpPr>
          <p:cNvPr id="4" name="Metin kutusu 3"/>
          <p:cNvSpPr txBox="1"/>
          <p:nvPr/>
        </p:nvSpPr>
        <p:spPr>
          <a:xfrm>
            <a:off x="822960" y="1183064"/>
            <a:ext cx="6959600" cy="830997"/>
          </a:xfrm>
          <a:prstGeom prst="rect">
            <a:avLst/>
          </a:prstGeom>
          <a:noFill/>
        </p:spPr>
        <p:txBody>
          <a:bodyPr wrap="square" rtlCol="0">
            <a:spAutoFit/>
          </a:bodyPr>
          <a:lstStyle/>
          <a:p>
            <a:pPr marL="342900" indent="-342900">
              <a:buFont typeface="Wingdings" panose="05000000000000000000" pitchFamily="2" charset="2"/>
              <a:buChar char="ü"/>
            </a:pPr>
            <a:r>
              <a:rPr lang="tr-TR" sz="2400" dirty="0" smtClean="0"/>
              <a:t>Duman detektörlerinin uygun  ve çalışır konumda olduklarının kontrol edilmesi,</a:t>
            </a:r>
            <a:endParaRPr lang="tr-TR" sz="2400" dirty="0"/>
          </a:p>
        </p:txBody>
      </p:sp>
      <p:pic>
        <p:nvPicPr>
          <p:cNvPr id="2" name="Resim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88673" y="1580903"/>
            <a:ext cx="1209677" cy="1125972"/>
          </a:xfrm>
          <a:prstGeom prst="rect">
            <a:avLst/>
          </a:prstGeom>
        </p:spPr>
      </p:pic>
      <p:sp>
        <p:nvSpPr>
          <p:cNvPr id="6" name="Metin kutusu 5"/>
          <p:cNvSpPr txBox="1"/>
          <p:nvPr/>
        </p:nvSpPr>
        <p:spPr>
          <a:xfrm>
            <a:off x="822960" y="2273717"/>
            <a:ext cx="6959600" cy="461665"/>
          </a:xfrm>
          <a:prstGeom prst="rect">
            <a:avLst/>
          </a:prstGeom>
          <a:noFill/>
        </p:spPr>
        <p:txBody>
          <a:bodyPr wrap="square" rtlCol="0">
            <a:spAutoFit/>
          </a:bodyPr>
          <a:lstStyle/>
          <a:p>
            <a:pPr marL="342900" indent="-342900">
              <a:buFont typeface="Wingdings" panose="05000000000000000000" pitchFamily="2" charset="2"/>
              <a:buChar char="ü"/>
            </a:pPr>
            <a:r>
              <a:rPr lang="tr-TR" sz="2400" dirty="0" smtClean="0"/>
              <a:t>Yangın alarm butonlarının  kontrol edilmesi,</a:t>
            </a:r>
            <a:endParaRPr lang="tr-TR" sz="2400" dirty="0"/>
          </a:p>
        </p:txBody>
      </p:sp>
      <p:pic>
        <p:nvPicPr>
          <p:cNvPr id="7" name="Resim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45997" y="2818000"/>
            <a:ext cx="2685351" cy="3352493"/>
          </a:xfrm>
          <a:prstGeom prst="rect">
            <a:avLst/>
          </a:prstGeom>
        </p:spPr>
      </p:pic>
      <p:sp>
        <p:nvSpPr>
          <p:cNvPr id="8" name="Metin kutusu 7"/>
          <p:cNvSpPr txBox="1"/>
          <p:nvPr/>
        </p:nvSpPr>
        <p:spPr>
          <a:xfrm>
            <a:off x="975024" y="3894081"/>
            <a:ext cx="6959600" cy="1200329"/>
          </a:xfrm>
          <a:prstGeom prst="rect">
            <a:avLst/>
          </a:prstGeom>
          <a:noFill/>
        </p:spPr>
        <p:txBody>
          <a:bodyPr wrap="square" rtlCol="0">
            <a:spAutoFit/>
          </a:bodyPr>
          <a:lstStyle/>
          <a:p>
            <a:pPr marL="342900" indent="-342900">
              <a:buFont typeface="Wingdings" panose="05000000000000000000" pitchFamily="2" charset="2"/>
              <a:buChar char="ü"/>
            </a:pPr>
            <a:r>
              <a:rPr lang="tr-TR" sz="2400" dirty="0" smtClean="0"/>
              <a:t>Yangın dolapları ve </a:t>
            </a:r>
            <a:r>
              <a:rPr lang="tr-TR" sz="2400" dirty="0" err="1" smtClean="0"/>
              <a:t>YSC’larının</a:t>
            </a:r>
            <a:endParaRPr lang="tr-TR" sz="2400" dirty="0" smtClean="0"/>
          </a:p>
          <a:p>
            <a:r>
              <a:rPr lang="tr-TR" sz="2400" dirty="0" smtClean="0"/>
              <a:t> uygunluklarının Kontrol edilmesi,</a:t>
            </a:r>
          </a:p>
          <a:p>
            <a:r>
              <a:rPr lang="tr-TR" sz="2400" dirty="0" smtClean="0"/>
              <a:t>Son derece önem taşımaktadır.</a:t>
            </a:r>
            <a:endParaRPr lang="tr-TR" sz="2400" dirty="0"/>
          </a:p>
        </p:txBody>
      </p:sp>
      <p:sp>
        <p:nvSpPr>
          <p:cNvPr id="10" name="Title 3"/>
          <p:cNvSpPr txBox="1">
            <a:spLocks/>
          </p:cNvSpPr>
          <p:nvPr/>
        </p:nvSpPr>
        <p:spPr>
          <a:xfrm>
            <a:off x="638134" y="379125"/>
            <a:ext cx="10489473" cy="850106"/>
          </a:xfrm>
          <a:prstGeom prst="rect">
            <a:avLst/>
          </a:prstGeom>
        </p:spPr>
        <p:txBody>
          <a:bodyPr>
            <a:normAutofit fontScale="90000" lnSpcReduction="200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tr-TR" sz="3600" b="1" noProof="0" dirty="0" smtClean="0">
                <a:solidFill>
                  <a:srgbClr val="FF0000"/>
                </a:solidFill>
                <a:effectLst>
                  <a:outerShdw blurRad="38100" dist="38100" dir="2700000" algn="tl">
                    <a:srgbClr val="000000">
                      <a:alpha val="43137"/>
                    </a:srgbClr>
                  </a:outerShdw>
                </a:effectLst>
                <a:latin typeface="+mn-lt"/>
                <a:ea typeface="+mj-ea"/>
                <a:cs typeface="+mj-cs"/>
              </a:rPr>
              <a:t>İŞYERLERİNDE YANGIN GÜVENLİĞİ İÇİN </a:t>
            </a:r>
          </a:p>
          <a:p>
            <a:pPr marL="0" marR="0" lvl="0" indent="0" algn="ctr" defTabSz="914400" rtl="0" eaLnBrk="1" fontAlgn="auto" latinLnBrk="0" hangingPunct="1">
              <a:lnSpc>
                <a:spcPct val="90000"/>
              </a:lnSpc>
              <a:spcBef>
                <a:spcPct val="0"/>
              </a:spcBef>
              <a:spcAft>
                <a:spcPts val="0"/>
              </a:spcAft>
              <a:buClrTx/>
              <a:buSzTx/>
              <a:buFontTx/>
              <a:buNone/>
              <a:tabLst/>
              <a:defRPr/>
            </a:pPr>
            <a:r>
              <a:rPr lang="tr-TR" sz="3600" b="1" dirty="0" smtClean="0">
                <a:solidFill>
                  <a:srgbClr val="FF0000"/>
                </a:solidFill>
                <a:effectLst>
                  <a:outerShdw blurRad="38100" dist="38100" dir="2700000" algn="tl">
                    <a:srgbClr val="000000">
                      <a:alpha val="43137"/>
                    </a:srgbClr>
                  </a:outerShdw>
                </a:effectLst>
                <a:latin typeface="+mn-lt"/>
                <a:ea typeface="+mj-ea"/>
                <a:cs typeface="+mj-cs"/>
              </a:rPr>
              <a:t>ALINMASI GEREKLİ ÖNLEMLER</a:t>
            </a:r>
            <a:r>
              <a:rPr lang="tr-TR" sz="3600" b="1" noProof="0" dirty="0" smtClean="0">
                <a:solidFill>
                  <a:srgbClr val="FF0000"/>
                </a:solidFill>
                <a:effectLst>
                  <a:outerShdw blurRad="38100" dist="38100" dir="2700000" algn="tl">
                    <a:srgbClr val="000000">
                      <a:alpha val="43137"/>
                    </a:srgbClr>
                  </a:outerShdw>
                </a:effectLst>
                <a:latin typeface="+mn-lt"/>
                <a:ea typeface="+mj-ea"/>
                <a:cs typeface="+mj-cs"/>
              </a:rPr>
              <a:t> </a:t>
            </a:r>
            <a:endParaRPr kumimoji="0" lang="en-US" sz="36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mn-lt"/>
              <a:ea typeface="+mj-ea"/>
              <a:cs typeface="+mj-cs"/>
            </a:endParaRPr>
          </a:p>
        </p:txBody>
      </p:sp>
    </p:spTree>
    <p:extLst>
      <p:ext uri="{BB962C8B-B14F-4D97-AF65-F5344CB8AC3E}">
        <p14:creationId xmlns:p14="http://schemas.microsoft.com/office/powerpoint/2010/main" val="1072118586"/>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etin kutusu 6"/>
          <p:cNvSpPr txBox="1"/>
          <p:nvPr/>
        </p:nvSpPr>
        <p:spPr>
          <a:xfrm>
            <a:off x="483333" y="1250660"/>
            <a:ext cx="10349634" cy="1200329"/>
          </a:xfrm>
          <a:prstGeom prst="rect">
            <a:avLst/>
          </a:prstGeom>
          <a:noFill/>
        </p:spPr>
        <p:txBody>
          <a:bodyPr wrap="square" rtlCol="0">
            <a:spAutoFit/>
          </a:bodyPr>
          <a:lstStyle/>
          <a:p>
            <a:pPr marL="285750" indent="-285750">
              <a:buFont typeface="Wingdings" panose="05000000000000000000" pitchFamily="2" charset="2"/>
              <a:buChar char="ü"/>
            </a:pPr>
            <a:r>
              <a:rPr lang="tr-TR" sz="2400" dirty="0" smtClean="0"/>
              <a:t>Elektrik ve server odalarında   dikey ve yatay enerji kablolarının geçtiği kanalların hava ve duman geçişine engel olacak şekilde yanmaz özellikteki izolasyon malzemeleri ile kapatılmasının sağlanması son </a:t>
            </a:r>
            <a:r>
              <a:rPr lang="tr-TR" sz="2400" smtClean="0"/>
              <a:t>derece önemlidir.</a:t>
            </a:r>
            <a:endParaRPr lang="tr-TR" sz="2400" dirty="0"/>
          </a:p>
        </p:txBody>
      </p:sp>
      <p:pic>
        <p:nvPicPr>
          <p:cNvPr id="9" name="Resim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9584" y="3061650"/>
            <a:ext cx="3460112" cy="2739710"/>
          </a:xfrm>
          <a:prstGeom prst="rect">
            <a:avLst/>
          </a:prstGeom>
        </p:spPr>
      </p:pic>
      <p:pic>
        <p:nvPicPr>
          <p:cNvPr id="10" name="Resim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01412" y="3396952"/>
            <a:ext cx="5797848" cy="2844946"/>
          </a:xfrm>
          <a:prstGeom prst="rect">
            <a:avLst/>
          </a:prstGeom>
        </p:spPr>
      </p:pic>
      <p:sp>
        <p:nvSpPr>
          <p:cNvPr id="8" name="Title 3"/>
          <p:cNvSpPr txBox="1">
            <a:spLocks/>
          </p:cNvSpPr>
          <p:nvPr/>
        </p:nvSpPr>
        <p:spPr>
          <a:xfrm>
            <a:off x="638134" y="379125"/>
            <a:ext cx="10489473" cy="850106"/>
          </a:xfrm>
          <a:prstGeom prst="rect">
            <a:avLst/>
          </a:prstGeom>
        </p:spPr>
        <p:txBody>
          <a:bodyPr>
            <a:normAutofit fontScale="90000" lnSpcReduction="200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tr-TR" sz="3600" b="1" noProof="0" dirty="0" smtClean="0">
                <a:solidFill>
                  <a:srgbClr val="FF0000"/>
                </a:solidFill>
                <a:effectLst>
                  <a:outerShdw blurRad="38100" dist="38100" dir="2700000" algn="tl">
                    <a:srgbClr val="000000">
                      <a:alpha val="43137"/>
                    </a:srgbClr>
                  </a:outerShdw>
                </a:effectLst>
                <a:latin typeface="+mn-lt"/>
                <a:ea typeface="+mj-ea"/>
                <a:cs typeface="+mj-cs"/>
              </a:rPr>
              <a:t>İŞYERLERİNDE YANGIN GÜVENLİĞİ İÇİN </a:t>
            </a:r>
          </a:p>
          <a:p>
            <a:pPr marL="0" marR="0" lvl="0" indent="0" algn="ctr" defTabSz="914400" rtl="0" eaLnBrk="1" fontAlgn="auto" latinLnBrk="0" hangingPunct="1">
              <a:lnSpc>
                <a:spcPct val="90000"/>
              </a:lnSpc>
              <a:spcBef>
                <a:spcPct val="0"/>
              </a:spcBef>
              <a:spcAft>
                <a:spcPts val="0"/>
              </a:spcAft>
              <a:buClrTx/>
              <a:buSzTx/>
              <a:buFontTx/>
              <a:buNone/>
              <a:tabLst/>
              <a:defRPr/>
            </a:pPr>
            <a:r>
              <a:rPr lang="tr-TR" sz="3600" b="1" dirty="0" smtClean="0">
                <a:solidFill>
                  <a:srgbClr val="FF0000"/>
                </a:solidFill>
                <a:effectLst>
                  <a:outerShdw blurRad="38100" dist="38100" dir="2700000" algn="tl">
                    <a:srgbClr val="000000">
                      <a:alpha val="43137"/>
                    </a:srgbClr>
                  </a:outerShdw>
                </a:effectLst>
                <a:latin typeface="+mn-lt"/>
                <a:ea typeface="+mj-ea"/>
                <a:cs typeface="+mj-cs"/>
              </a:rPr>
              <a:t>ALINMASI GEREKLİ ÖNLEMLER</a:t>
            </a:r>
            <a:r>
              <a:rPr lang="tr-TR" sz="3600" b="1" noProof="0" dirty="0" smtClean="0">
                <a:solidFill>
                  <a:srgbClr val="FF0000"/>
                </a:solidFill>
                <a:effectLst>
                  <a:outerShdw blurRad="38100" dist="38100" dir="2700000" algn="tl">
                    <a:srgbClr val="000000">
                      <a:alpha val="43137"/>
                    </a:srgbClr>
                  </a:outerShdw>
                </a:effectLst>
                <a:latin typeface="+mn-lt"/>
                <a:ea typeface="+mj-ea"/>
                <a:cs typeface="+mj-cs"/>
              </a:rPr>
              <a:t> </a:t>
            </a:r>
            <a:endParaRPr kumimoji="0" lang="en-US" sz="36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mn-lt"/>
              <a:ea typeface="+mj-ea"/>
              <a:cs typeface="+mj-cs"/>
            </a:endParaRPr>
          </a:p>
        </p:txBody>
      </p:sp>
      <p:pic>
        <p:nvPicPr>
          <p:cNvPr id="2" name="Resim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74745" y="2726347"/>
            <a:ext cx="2351618" cy="3515551"/>
          </a:xfrm>
          <a:prstGeom prst="rect">
            <a:avLst/>
          </a:prstGeom>
        </p:spPr>
      </p:pic>
    </p:spTree>
    <p:extLst>
      <p:ext uri="{BB962C8B-B14F-4D97-AF65-F5344CB8AC3E}">
        <p14:creationId xmlns:p14="http://schemas.microsoft.com/office/powerpoint/2010/main" val="1663945782"/>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63858" y="1908273"/>
            <a:ext cx="3326594" cy="4324572"/>
          </a:xfrm>
          <a:prstGeom prst="rect">
            <a:avLst/>
          </a:prstGeom>
        </p:spPr>
      </p:pic>
      <p:sp>
        <p:nvSpPr>
          <p:cNvPr id="4" name="Metin kutusu 3"/>
          <p:cNvSpPr txBox="1"/>
          <p:nvPr/>
        </p:nvSpPr>
        <p:spPr>
          <a:xfrm>
            <a:off x="1127525" y="1061400"/>
            <a:ext cx="9235440" cy="461665"/>
          </a:xfrm>
          <a:prstGeom prst="rect">
            <a:avLst/>
          </a:prstGeom>
          <a:noFill/>
        </p:spPr>
        <p:txBody>
          <a:bodyPr wrap="square" rtlCol="0">
            <a:spAutoFit/>
          </a:bodyPr>
          <a:lstStyle/>
          <a:p>
            <a:pPr marL="342900" indent="-342900">
              <a:buFont typeface="Wingdings" panose="05000000000000000000" pitchFamily="2" charset="2"/>
              <a:buChar char="ü"/>
            </a:pPr>
            <a:r>
              <a:rPr lang="tr-TR" sz="2400" dirty="0" smtClean="0"/>
              <a:t>Acil çıkış kapıları, </a:t>
            </a:r>
            <a:r>
              <a:rPr lang="es-ES" sz="2400" dirty="0"/>
              <a:t> TS EN 1634-1 ve EN </a:t>
            </a:r>
            <a:r>
              <a:rPr lang="es-ES" sz="2400" dirty="0" smtClean="0"/>
              <a:t>14351</a:t>
            </a:r>
            <a:r>
              <a:rPr lang="tr-TR" sz="2400" dirty="0" smtClean="0"/>
              <a:t> standardında olmalı.</a:t>
            </a:r>
            <a:r>
              <a:rPr lang="es-ES" sz="2400" dirty="0"/>
              <a:t> </a:t>
            </a:r>
            <a:endParaRPr lang="tr-TR" sz="2400" dirty="0"/>
          </a:p>
        </p:txBody>
      </p:sp>
      <p:pic>
        <p:nvPicPr>
          <p:cNvPr id="6" name="Resim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64823" y="1876521"/>
            <a:ext cx="3092609" cy="4324572"/>
          </a:xfrm>
          <a:prstGeom prst="rect">
            <a:avLst/>
          </a:prstGeom>
        </p:spPr>
      </p:pic>
      <p:sp>
        <p:nvSpPr>
          <p:cNvPr id="11" name="Title 3"/>
          <p:cNvSpPr txBox="1">
            <a:spLocks/>
          </p:cNvSpPr>
          <p:nvPr/>
        </p:nvSpPr>
        <p:spPr>
          <a:xfrm>
            <a:off x="749894" y="195418"/>
            <a:ext cx="10489473" cy="850106"/>
          </a:xfrm>
          <a:prstGeom prst="rect">
            <a:avLst/>
          </a:prstGeom>
        </p:spPr>
        <p:txBody>
          <a:bodyPr>
            <a:normAutofit fontScale="90000" lnSpcReduction="200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tr-TR" sz="3600" b="1" noProof="0" dirty="0" smtClean="0">
                <a:solidFill>
                  <a:srgbClr val="FF0000"/>
                </a:solidFill>
                <a:effectLst>
                  <a:outerShdw blurRad="38100" dist="38100" dir="2700000" algn="tl">
                    <a:srgbClr val="000000">
                      <a:alpha val="43137"/>
                    </a:srgbClr>
                  </a:outerShdw>
                </a:effectLst>
                <a:latin typeface="+mn-lt"/>
                <a:ea typeface="+mj-ea"/>
                <a:cs typeface="+mj-cs"/>
              </a:rPr>
              <a:t>İŞYERLERİNDE YANGIN GÜVENLİĞİ İÇİN </a:t>
            </a:r>
          </a:p>
          <a:p>
            <a:pPr marL="0" marR="0" lvl="0" indent="0" algn="ctr" defTabSz="914400" rtl="0" eaLnBrk="1" fontAlgn="auto" latinLnBrk="0" hangingPunct="1">
              <a:lnSpc>
                <a:spcPct val="90000"/>
              </a:lnSpc>
              <a:spcBef>
                <a:spcPct val="0"/>
              </a:spcBef>
              <a:spcAft>
                <a:spcPts val="0"/>
              </a:spcAft>
              <a:buClrTx/>
              <a:buSzTx/>
              <a:buFontTx/>
              <a:buNone/>
              <a:tabLst/>
              <a:defRPr/>
            </a:pPr>
            <a:r>
              <a:rPr lang="tr-TR" sz="3600" b="1" dirty="0" smtClean="0">
                <a:solidFill>
                  <a:srgbClr val="FF0000"/>
                </a:solidFill>
                <a:effectLst>
                  <a:outerShdw blurRad="38100" dist="38100" dir="2700000" algn="tl">
                    <a:srgbClr val="000000">
                      <a:alpha val="43137"/>
                    </a:srgbClr>
                  </a:outerShdw>
                </a:effectLst>
                <a:latin typeface="+mn-lt"/>
                <a:ea typeface="+mj-ea"/>
                <a:cs typeface="+mj-cs"/>
              </a:rPr>
              <a:t>ALINMASI GEREKLİ ÖNLEMLER</a:t>
            </a:r>
            <a:r>
              <a:rPr lang="tr-TR" sz="3600" b="1" noProof="0" dirty="0" smtClean="0">
                <a:solidFill>
                  <a:srgbClr val="FF0000"/>
                </a:solidFill>
                <a:effectLst>
                  <a:outerShdw blurRad="38100" dist="38100" dir="2700000" algn="tl">
                    <a:srgbClr val="000000">
                      <a:alpha val="43137"/>
                    </a:srgbClr>
                  </a:outerShdw>
                </a:effectLst>
                <a:latin typeface="+mn-lt"/>
                <a:ea typeface="+mj-ea"/>
                <a:cs typeface="+mj-cs"/>
              </a:rPr>
              <a:t> </a:t>
            </a:r>
            <a:endParaRPr kumimoji="0" lang="en-US" sz="36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mn-lt"/>
              <a:ea typeface="+mj-ea"/>
              <a:cs typeface="+mj-cs"/>
            </a:endParaRPr>
          </a:p>
        </p:txBody>
      </p:sp>
      <p:pic>
        <p:nvPicPr>
          <p:cNvPr id="5" name="Resim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255687" y="1892397"/>
            <a:ext cx="2844946" cy="4292820"/>
          </a:xfrm>
          <a:prstGeom prst="rect">
            <a:avLst/>
          </a:prstGeom>
        </p:spPr>
      </p:pic>
      <p:pic>
        <p:nvPicPr>
          <p:cNvPr id="7" name="Resim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 y="1908273"/>
            <a:ext cx="2541719" cy="3981655"/>
          </a:xfrm>
          <a:prstGeom prst="rect">
            <a:avLst/>
          </a:prstGeom>
        </p:spPr>
      </p:pic>
    </p:spTree>
    <p:extLst>
      <p:ext uri="{BB962C8B-B14F-4D97-AF65-F5344CB8AC3E}">
        <p14:creationId xmlns:p14="http://schemas.microsoft.com/office/powerpoint/2010/main" val="3104045240"/>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358167" y="1567318"/>
            <a:ext cx="10489473" cy="850106"/>
          </a:xfrm>
          <a:prstGeom prst="rect">
            <a:avLst/>
          </a:prstGeom>
        </p:spPr>
        <p:txBody>
          <a:bodyPr>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tr-TR" sz="3600" b="1" dirty="0" smtClean="0">
                <a:solidFill>
                  <a:srgbClr val="FF0000"/>
                </a:solidFill>
                <a:effectLst>
                  <a:outerShdw blurRad="38100" dist="38100" dir="2700000" algn="tl">
                    <a:srgbClr val="000000">
                      <a:alpha val="43137"/>
                    </a:srgbClr>
                  </a:outerShdw>
                </a:effectLst>
                <a:latin typeface="+mn-lt"/>
                <a:ea typeface="+mj-ea"/>
                <a:cs typeface="+mj-cs"/>
              </a:rPr>
              <a:t>İŞ KAZALARININ AZALMASI,  İŞYERLERİNDE GÜVENLİ ALANLARIN OLUŞTURULMASI VE DAHA DA ÖNEMLİSİ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3600" b="1" i="0" u="none" strike="noStrike" kern="1200" cap="none" spc="0" normalizeH="0" baseline="0" noProof="0" dirty="0" err="1" smtClean="0">
                <a:ln>
                  <a:noFill/>
                </a:ln>
                <a:solidFill>
                  <a:srgbClr val="FF0000"/>
                </a:solidFill>
                <a:effectLst>
                  <a:outerShdw blurRad="38100" dist="38100" dir="2700000" algn="tl">
                    <a:srgbClr val="000000">
                      <a:alpha val="43137"/>
                    </a:srgbClr>
                  </a:outerShdw>
                </a:effectLst>
                <a:uLnTx/>
                <a:uFillTx/>
                <a:latin typeface="+mn-lt"/>
                <a:ea typeface="+mj-ea"/>
                <a:cs typeface="+mj-cs"/>
              </a:rPr>
              <a:t>İSG</a:t>
            </a:r>
            <a:r>
              <a:rPr kumimoji="0" lang="tr-TR" sz="3600" b="1" i="0" u="none" strike="noStrike" kern="1200" cap="none" spc="0" normalizeH="0" noProof="0" dirty="0" smtClean="0">
                <a:ln>
                  <a:noFill/>
                </a:ln>
                <a:solidFill>
                  <a:srgbClr val="FF0000"/>
                </a:solidFill>
                <a:effectLst>
                  <a:outerShdw blurRad="38100" dist="38100" dir="2700000" algn="tl">
                    <a:srgbClr val="000000">
                      <a:alpha val="43137"/>
                    </a:srgbClr>
                  </a:outerShdw>
                </a:effectLst>
                <a:uLnTx/>
                <a:uFillTx/>
                <a:latin typeface="+mn-lt"/>
                <a:ea typeface="+mj-ea"/>
                <a:cs typeface="+mj-cs"/>
              </a:rPr>
              <a:t> KÜLTÜRÜNÜN OLUŞUMU İÇİN NELER  YAPMALIYIZ</a:t>
            </a:r>
            <a:endParaRPr kumimoji="0" lang="en-US" sz="36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mn-lt"/>
              <a:ea typeface="+mj-ea"/>
              <a:cs typeface="+mj-cs"/>
            </a:endParaRPr>
          </a:p>
        </p:txBody>
      </p:sp>
      <p:pic>
        <p:nvPicPr>
          <p:cNvPr id="4" name="Resim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3375" y="3359699"/>
            <a:ext cx="3130711" cy="997001"/>
          </a:xfrm>
          <a:prstGeom prst="rect">
            <a:avLst/>
          </a:prstGeom>
        </p:spPr>
      </p:pic>
      <p:pic>
        <p:nvPicPr>
          <p:cNvPr id="7" name="Resim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32092" y="3093927"/>
            <a:ext cx="1714588" cy="1505027"/>
          </a:xfrm>
          <a:prstGeom prst="rect">
            <a:avLst/>
          </a:prstGeom>
        </p:spPr>
      </p:pic>
      <p:pic>
        <p:nvPicPr>
          <p:cNvPr id="10" name="Resim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90681" y="3157172"/>
            <a:ext cx="1270065" cy="1270065"/>
          </a:xfrm>
          <a:prstGeom prst="rect">
            <a:avLst/>
          </a:prstGeom>
        </p:spPr>
      </p:pic>
      <p:pic>
        <p:nvPicPr>
          <p:cNvPr id="11" name="Resim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88629" y="3115195"/>
            <a:ext cx="1066779" cy="1451049"/>
          </a:xfrm>
          <a:prstGeom prst="rect">
            <a:avLst/>
          </a:prstGeom>
        </p:spPr>
      </p:pic>
      <p:pic>
        <p:nvPicPr>
          <p:cNvPr id="12" name="Resim 1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218026" y="3157172"/>
            <a:ext cx="1354350" cy="1379904"/>
          </a:xfrm>
          <a:prstGeom prst="rect">
            <a:avLst/>
          </a:prstGeom>
        </p:spPr>
      </p:pic>
      <p:pic>
        <p:nvPicPr>
          <p:cNvPr id="13" name="Resim 1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579612" y="3115195"/>
            <a:ext cx="1555830" cy="1511378"/>
          </a:xfrm>
          <a:prstGeom prst="rect">
            <a:avLst/>
          </a:prstGeom>
        </p:spPr>
      </p:pic>
      <p:pic>
        <p:nvPicPr>
          <p:cNvPr id="14" name="Resim 1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788216" y="3115195"/>
            <a:ext cx="1396734" cy="1352038"/>
          </a:xfrm>
          <a:prstGeom prst="rect">
            <a:avLst/>
          </a:prstGeom>
        </p:spPr>
      </p:pic>
    </p:spTree>
    <p:extLst>
      <p:ext uri="{BB962C8B-B14F-4D97-AF65-F5344CB8AC3E}">
        <p14:creationId xmlns:p14="http://schemas.microsoft.com/office/powerpoint/2010/main" val="1759647094"/>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1180967" y="1051495"/>
            <a:ext cx="8638598" cy="830997"/>
          </a:xfrm>
          <a:prstGeom prst="rect">
            <a:avLst/>
          </a:prstGeom>
          <a:noFill/>
        </p:spPr>
        <p:txBody>
          <a:bodyPr wrap="square" rtlCol="0">
            <a:spAutoFit/>
          </a:bodyPr>
          <a:lstStyle/>
          <a:p>
            <a:r>
              <a:rPr lang="tr-TR" sz="2400" b="1" i="1" dirty="0" smtClean="0">
                <a:solidFill>
                  <a:srgbClr val="C11E43"/>
                </a:solidFill>
              </a:rPr>
              <a:t>İş sağlığı ve güvenliği kültürü;</a:t>
            </a:r>
          </a:p>
          <a:p>
            <a:r>
              <a:rPr lang="tr-TR" sz="2400" b="1" i="1" dirty="0" smtClean="0">
                <a:solidFill>
                  <a:srgbClr val="C11E43"/>
                </a:solidFill>
              </a:rPr>
              <a:t>Anne kucağında  hatta anne karnında başlar. </a:t>
            </a:r>
            <a:endParaRPr lang="tr-TR" sz="2400" b="1" i="1" dirty="0">
              <a:solidFill>
                <a:srgbClr val="C11E43"/>
              </a:solidFill>
            </a:endParaRPr>
          </a:p>
        </p:txBody>
      </p:sp>
      <p:sp>
        <p:nvSpPr>
          <p:cNvPr id="3" name="Title 3"/>
          <p:cNvSpPr txBox="1">
            <a:spLocks/>
          </p:cNvSpPr>
          <p:nvPr/>
        </p:nvSpPr>
        <p:spPr>
          <a:xfrm>
            <a:off x="638134" y="379125"/>
            <a:ext cx="10489473" cy="850106"/>
          </a:xfrm>
          <a:prstGeom prst="rect">
            <a:avLst/>
          </a:prstGeom>
        </p:spPr>
        <p:txBody>
          <a:bodyPr>
            <a:normAutofit fontScale="975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tr-TR" sz="3600" b="1" dirty="0" err="1" smtClean="0">
                <a:solidFill>
                  <a:srgbClr val="FF0000"/>
                </a:solidFill>
                <a:effectLst>
                  <a:outerShdw blurRad="38100" dist="38100" dir="2700000" algn="tl">
                    <a:srgbClr val="000000">
                      <a:alpha val="43137"/>
                    </a:srgbClr>
                  </a:outerShdw>
                </a:effectLst>
                <a:latin typeface="+mn-lt"/>
                <a:ea typeface="+mj-ea"/>
                <a:cs typeface="+mj-cs"/>
              </a:rPr>
              <a:t>İSG</a:t>
            </a:r>
            <a:r>
              <a:rPr lang="tr-TR" sz="3600" b="1" dirty="0" smtClean="0">
                <a:solidFill>
                  <a:srgbClr val="FF0000"/>
                </a:solidFill>
                <a:effectLst>
                  <a:outerShdw blurRad="38100" dist="38100" dir="2700000" algn="tl">
                    <a:srgbClr val="000000">
                      <a:alpha val="43137"/>
                    </a:srgbClr>
                  </a:outerShdw>
                </a:effectLst>
                <a:latin typeface="+mn-lt"/>
                <a:ea typeface="+mj-ea"/>
                <a:cs typeface="+mj-cs"/>
              </a:rPr>
              <a:t> KÜLTÜRÜNÜN ÖNEMİ</a:t>
            </a:r>
            <a:endParaRPr kumimoji="0" lang="en-US" sz="36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mn-lt"/>
              <a:ea typeface="+mj-ea"/>
              <a:cs typeface="+mj-cs"/>
            </a:endParaRPr>
          </a:p>
        </p:txBody>
      </p:sp>
      <p:pic>
        <p:nvPicPr>
          <p:cNvPr id="4" name="Resim 3"/>
          <p:cNvPicPr>
            <a:picLocks noChangeAspect="1"/>
          </p:cNvPicPr>
          <p:nvPr/>
        </p:nvPicPr>
        <p:blipFill>
          <a:blip r:embed="rId2"/>
          <a:stretch>
            <a:fillRect/>
          </a:stretch>
        </p:blipFill>
        <p:spPr>
          <a:xfrm>
            <a:off x="9819565" y="2186629"/>
            <a:ext cx="2056043" cy="2433684"/>
          </a:xfrm>
          <a:prstGeom prst="rect">
            <a:avLst/>
          </a:prstGeom>
        </p:spPr>
      </p:pic>
      <p:pic>
        <p:nvPicPr>
          <p:cNvPr id="7" name="Resim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7561" y="2065839"/>
            <a:ext cx="5128999" cy="3856877"/>
          </a:xfrm>
          <a:prstGeom prst="rect">
            <a:avLst/>
          </a:prstGeom>
        </p:spPr>
      </p:pic>
      <p:pic>
        <p:nvPicPr>
          <p:cNvPr id="9" name="Resim 8"/>
          <p:cNvPicPr>
            <a:picLocks noChangeAspect="1"/>
          </p:cNvPicPr>
          <p:nvPr/>
        </p:nvPicPr>
        <p:blipFill>
          <a:blip r:embed="rId4"/>
          <a:stretch>
            <a:fillRect/>
          </a:stretch>
        </p:blipFill>
        <p:spPr>
          <a:xfrm>
            <a:off x="6366481" y="2065839"/>
            <a:ext cx="3140003" cy="3735521"/>
          </a:xfrm>
          <a:prstGeom prst="rect">
            <a:avLst/>
          </a:prstGeom>
        </p:spPr>
      </p:pic>
    </p:spTree>
    <p:extLst>
      <p:ext uri="{BB962C8B-B14F-4D97-AF65-F5344CB8AC3E}">
        <p14:creationId xmlns:p14="http://schemas.microsoft.com/office/powerpoint/2010/main" val="6528424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556854" y="1096456"/>
            <a:ext cx="11440160" cy="4770537"/>
          </a:xfrm>
          <a:prstGeom prst="rect">
            <a:avLst/>
          </a:prstGeom>
        </p:spPr>
        <p:txBody>
          <a:bodyPr wrap="square">
            <a:spAutoFit/>
          </a:bodyPr>
          <a:lstStyle/>
          <a:p>
            <a:r>
              <a:rPr lang="tr-TR" b="1" dirty="0" smtClean="0">
                <a:solidFill>
                  <a:srgbClr val="C11E43"/>
                </a:solidFill>
                <a:latin typeface="Montserrat"/>
              </a:rPr>
              <a:t>           </a:t>
            </a:r>
            <a:r>
              <a:rPr lang="tr-TR" sz="2400" b="1" dirty="0" smtClean="0">
                <a:solidFill>
                  <a:srgbClr val="C11E43"/>
                </a:solidFill>
                <a:ea typeface="Calibri" panose="020F0502020204030204" pitchFamily="34" charset="0"/>
                <a:cs typeface="Calibri" panose="020F0502020204030204" pitchFamily="34" charset="0"/>
              </a:rPr>
              <a:t>Kazaları </a:t>
            </a:r>
            <a:r>
              <a:rPr lang="tr-TR" sz="2400" b="1" dirty="0">
                <a:solidFill>
                  <a:srgbClr val="C11E43"/>
                </a:solidFill>
                <a:ea typeface="Calibri" panose="020F0502020204030204" pitchFamily="34" charset="0"/>
                <a:cs typeface="Calibri" panose="020F0502020204030204" pitchFamily="34" charset="0"/>
              </a:rPr>
              <a:t>önlemek için neler yapılmalı</a:t>
            </a:r>
            <a:r>
              <a:rPr lang="tr-TR" sz="2400" b="1" dirty="0" smtClean="0">
                <a:solidFill>
                  <a:srgbClr val="C11E43"/>
                </a:solidFill>
                <a:ea typeface="Calibri" panose="020F0502020204030204" pitchFamily="34" charset="0"/>
                <a:cs typeface="Calibri" panose="020F0502020204030204" pitchFamily="34" charset="0"/>
              </a:rPr>
              <a:t>?</a:t>
            </a:r>
          </a:p>
          <a:p>
            <a:pPr>
              <a:buFont typeface="Arial" panose="020B0604020202020204" pitchFamily="34" charset="0"/>
              <a:buChar char="•"/>
            </a:pPr>
            <a:r>
              <a:rPr lang="tr-TR" sz="2000" dirty="0" smtClean="0">
                <a:solidFill>
                  <a:srgbClr val="151B26"/>
                </a:solidFill>
                <a:latin typeface="Montserrat"/>
              </a:rPr>
              <a:t> Bebeğinizi </a:t>
            </a:r>
            <a:r>
              <a:rPr lang="tr-TR" sz="2000" dirty="0">
                <a:solidFill>
                  <a:srgbClr val="151B26"/>
                </a:solidFill>
                <a:latin typeface="Montserrat"/>
              </a:rPr>
              <a:t>arabada asla kucağınızda </a:t>
            </a:r>
            <a:r>
              <a:rPr lang="tr-TR" sz="2000" dirty="0" smtClean="0">
                <a:solidFill>
                  <a:srgbClr val="151B26"/>
                </a:solidFill>
                <a:latin typeface="Montserrat"/>
              </a:rPr>
              <a:t>taşımayın.</a:t>
            </a:r>
            <a:endParaRPr lang="tr-TR" sz="2000" dirty="0">
              <a:solidFill>
                <a:srgbClr val="151B26"/>
              </a:solidFill>
              <a:latin typeface="Montserrat"/>
            </a:endParaRPr>
          </a:p>
          <a:p>
            <a:pPr>
              <a:buFont typeface="Arial" panose="020B0604020202020204" pitchFamily="34" charset="0"/>
              <a:buChar char="•"/>
            </a:pPr>
            <a:r>
              <a:rPr lang="tr-TR" sz="2000" dirty="0" smtClean="0">
                <a:solidFill>
                  <a:srgbClr val="151B26"/>
                </a:solidFill>
                <a:latin typeface="Montserrat"/>
              </a:rPr>
              <a:t> Bebeğin </a:t>
            </a:r>
            <a:r>
              <a:rPr lang="tr-TR" sz="2000" dirty="0">
                <a:solidFill>
                  <a:srgbClr val="151B26"/>
                </a:solidFill>
                <a:latin typeface="Montserrat"/>
              </a:rPr>
              <a:t>boynuna </a:t>
            </a:r>
            <a:r>
              <a:rPr lang="tr-TR" sz="2000" dirty="0" smtClean="0">
                <a:solidFill>
                  <a:srgbClr val="151B26"/>
                </a:solidFill>
                <a:latin typeface="Montserrat"/>
              </a:rPr>
              <a:t> </a:t>
            </a:r>
            <a:r>
              <a:rPr lang="tr-TR" sz="2000" dirty="0">
                <a:solidFill>
                  <a:srgbClr val="151B26"/>
                </a:solidFill>
                <a:latin typeface="Montserrat"/>
              </a:rPr>
              <a:t>kolye, incik-boncuk, çengelli iğne ya da buna benzer şeyler asmayın. </a:t>
            </a:r>
            <a:endParaRPr lang="tr-TR" sz="2000" dirty="0" smtClean="0">
              <a:solidFill>
                <a:srgbClr val="151B26"/>
              </a:solidFill>
              <a:latin typeface="Montserrat"/>
            </a:endParaRPr>
          </a:p>
          <a:p>
            <a:pPr>
              <a:buFont typeface="Arial" panose="020B0604020202020204" pitchFamily="34" charset="0"/>
              <a:buChar char="•"/>
            </a:pPr>
            <a:r>
              <a:rPr lang="tr-TR" sz="2000" dirty="0" smtClean="0">
                <a:solidFill>
                  <a:srgbClr val="151B26"/>
                </a:solidFill>
                <a:latin typeface="Montserrat"/>
              </a:rPr>
              <a:t> Bebeğinizi </a:t>
            </a:r>
            <a:r>
              <a:rPr lang="tr-TR" sz="2000" dirty="0">
                <a:solidFill>
                  <a:srgbClr val="151B26"/>
                </a:solidFill>
                <a:latin typeface="Montserrat"/>
              </a:rPr>
              <a:t>evde, arabada </a:t>
            </a:r>
            <a:r>
              <a:rPr lang="tr-TR" sz="2000" dirty="0" err="1">
                <a:solidFill>
                  <a:srgbClr val="151B26"/>
                </a:solidFill>
                <a:latin typeface="Montserrat"/>
              </a:rPr>
              <a:t>v.s</a:t>
            </a:r>
            <a:r>
              <a:rPr lang="tr-TR" sz="2000" dirty="0">
                <a:solidFill>
                  <a:srgbClr val="151B26"/>
                </a:solidFill>
                <a:latin typeface="Montserrat"/>
              </a:rPr>
              <a:t>. asla yalnız bırakmayın.</a:t>
            </a:r>
          </a:p>
          <a:p>
            <a:pPr>
              <a:buFont typeface="Arial" panose="020B0604020202020204" pitchFamily="34" charset="0"/>
              <a:buChar char="•"/>
            </a:pPr>
            <a:r>
              <a:rPr lang="tr-TR" sz="2000" dirty="0" smtClean="0">
                <a:solidFill>
                  <a:srgbClr val="151B26"/>
                </a:solidFill>
                <a:latin typeface="Montserrat"/>
              </a:rPr>
              <a:t> Bebeği </a:t>
            </a:r>
            <a:r>
              <a:rPr lang="tr-TR" sz="2000" dirty="0">
                <a:solidFill>
                  <a:srgbClr val="151B26"/>
                </a:solidFill>
                <a:latin typeface="Montserrat"/>
              </a:rPr>
              <a:t>zeminden yüksek bir mekanda yalnız bırakmayın.</a:t>
            </a:r>
          </a:p>
          <a:p>
            <a:pPr>
              <a:buFont typeface="Arial" panose="020B0604020202020204" pitchFamily="34" charset="0"/>
              <a:buChar char="•"/>
            </a:pPr>
            <a:r>
              <a:rPr lang="tr-TR" sz="2000" dirty="0" smtClean="0">
                <a:solidFill>
                  <a:srgbClr val="151B26"/>
                </a:solidFill>
                <a:latin typeface="Montserrat"/>
              </a:rPr>
              <a:t> Bebeğiniz </a:t>
            </a:r>
            <a:r>
              <a:rPr lang="tr-TR" sz="2000" dirty="0">
                <a:solidFill>
                  <a:srgbClr val="151B26"/>
                </a:solidFill>
                <a:latin typeface="Montserrat"/>
              </a:rPr>
              <a:t>emeklemeye başladıktan sonra merdivenlerin başına ve sonuna, </a:t>
            </a:r>
            <a:r>
              <a:rPr lang="tr-TR" sz="2000" dirty="0" smtClean="0">
                <a:solidFill>
                  <a:srgbClr val="151B26"/>
                </a:solidFill>
                <a:latin typeface="Montserrat"/>
              </a:rPr>
              <a:t>engeller koyun.</a:t>
            </a:r>
            <a:endParaRPr lang="tr-TR" sz="2000" dirty="0">
              <a:solidFill>
                <a:srgbClr val="151B26"/>
              </a:solidFill>
              <a:latin typeface="Montserrat"/>
            </a:endParaRPr>
          </a:p>
          <a:p>
            <a:pPr>
              <a:buFont typeface="Arial" panose="020B0604020202020204" pitchFamily="34" charset="0"/>
              <a:buChar char="•"/>
            </a:pPr>
            <a:r>
              <a:rPr lang="tr-TR" sz="2000" dirty="0" smtClean="0">
                <a:solidFill>
                  <a:srgbClr val="151B26"/>
                </a:solidFill>
                <a:latin typeface="Montserrat"/>
              </a:rPr>
              <a:t> Elektrik sigortalarınıza kaçak akım rölesi taktırınız.</a:t>
            </a:r>
            <a:endParaRPr lang="tr-TR" sz="2000" dirty="0">
              <a:solidFill>
                <a:srgbClr val="151B26"/>
              </a:solidFill>
              <a:latin typeface="Montserrat"/>
            </a:endParaRPr>
          </a:p>
          <a:p>
            <a:pPr>
              <a:buFont typeface="Arial" panose="020B0604020202020204" pitchFamily="34" charset="0"/>
              <a:buChar char="•"/>
            </a:pPr>
            <a:r>
              <a:rPr lang="tr-TR" sz="2000" dirty="0" smtClean="0">
                <a:solidFill>
                  <a:srgbClr val="151B26"/>
                </a:solidFill>
                <a:latin typeface="Montserrat"/>
              </a:rPr>
              <a:t> Kibrit</a:t>
            </a:r>
            <a:r>
              <a:rPr lang="tr-TR" sz="2000" dirty="0">
                <a:solidFill>
                  <a:srgbClr val="151B26"/>
                </a:solidFill>
                <a:latin typeface="Montserrat"/>
              </a:rPr>
              <a:t>, çakmak, ateş yakma gereçlerini ortada </a:t>
            </a:r>
            <a:r>
              <a:rPr lang="tr-TR" sz="2000" dirty="0" smtClean="0">
                <a:solidFill>
                  <a:srgbClr val="151B26"/>
                </a:solidFill>
                <a:latin typeface="Montserrat"/>
              </a:rPr>
              <a:t>bırakmayın.</a:t>
            </a:r>
            <a:endParaRPr lang="tr-TR" sz="2000" dirty="0">
              <a:solidFill>
                <a:srgbClr val="151B26"/>
              </a:solidFill>
              <a:latin typeface="Montserrat"/>
            </a:endParaRPr>
          </a:p>
          <a:p>
            <a:pPr>
              <a:buFont typeface="Arial" panose="020B0604020202020204" pitchFamily="34" charset="0"/>
              <a:buChar char="•"/>
            </a:pPr>
            <a:r>
              <a:rPr lang="tr-TR" sz="2000" dirty="0" smtClean="0">
                <a:solidFill>
                  <a:srgbClr val="151B26"/>
                </a:solidFill>
                <a:latin typeface="Montserrat"/>
              </a:rPr>
              <a:t> Havuç</a:t>
            </a:r>
            <a:r>
              <a:rPr lang="tr-TR" sz="2000" dirty="0">
                <a:solidFill>
                  <a:srgbClr val="151B26"/>
                </a:solidFill>
                <a:latin typeface="Montserrat"/>
              </a:rPr>
              <a:t>, </a:t>
            </a:r>
            <a:r>
              <a:rPr lang="tr-TR" sz="2000" dirty="0" smtClean="0">
                <a:solidFill>
                  <a:srgbClr val="151B26"/>
                </a:solidFill>
                <a:latin typeface="Montserrat"/>
              </a:rPr>
              <a:t>erik, zeytin, ayva </a:t>
            </a:r>
            <a:r>
              <a:rPr lang="tr-TR" sz="2000" dirty="0">
                <a:solidFill>
                  <a:srgbClr val="151B26"/>
                </a:solidFill>
                <a:latin typeface="Montserrat"/>
              </a:rPr>
              <a:t>gibi sert yiyecekleri 3 yaşından önce eline vermeyin.</a:t>
            </a:r>
          </a:p>
          <a:p>
            <a:pPr>
              <a:buFont typeface="Arial" panose="020B0604020202020204" pitchFamily="34" charset="0"/>
              <a:buChar char="•"/>
            </a:pPr>
            <a:r>
              <a:rPr lang="tr-TR" sz="2000" dirty="0" smtClean="0">
                <a:solidFill>
                  <a:srgbClr val="151B26"/>
                </a:solidFill>
                <a:latin typeface="Montserrat"/>
              </a:rPr>
              <a:t> Bebek </a:t>
            </a:r>
            <a:r>
              <a:rPr lang="tr-TR" sz="2000" dirty="0">
                <a:solidFill>
                  <a:srgbClr val="151B26"/>
                </a:solidFill>
                <a:latin typeface="Montserrat"/>
              </a:rPr>
              <a:t>veya çocuğunuzun oynadığı oyuncakların yaşına uygun olmasına dikkat </a:t>
            </a:r>
            <a:r>
              <a:rPr lang="tr-TR" sz="2000" dirty="0" smtClean="0">
                <a:solidFill>
                  <a:srgbClr val="151B26"/>
                </a:solidFill>
                <a:latin typeface="Montserrat"/>
              </a:rPr>
              <a:t>edin. </a:t>
            </a:r>
            <a:endParaRPr lang="tr-TR" sz="2000" dirty="0">
              <a:solidFill>
                <a:srgbClr val="151B26"/>
              </a:solidFill>
              <a:latin typeface="Montserrat"/>
            </a:endParaRPr>
          </a:p>
          <a:p>
            <a:pPr>
              <a:buFont typeface="Arial" panose="020B0604020202020204" pitchFamily="34" charset="0"/>
              <a:buChar char="•"/>
            </a:pPr>
            <a:r>
              <a:rPr lang="tr-TR" sz="2000" dirty="0" smtClean="0"/>
              <a:t> 150 </a:t>
            </a:r>
            <a:r>
              <a:rPr lang="tr-TR" sz="2000" dirty="0"/>
              <a:t>cm'den kısa ve kilosu 36 </a:t>
            </a:r>
            <a:r>
              <a:rPr lang="tr-TR" sz="2000" dirty="0" smtClean="0"/>
              <a:t>kg altında </a:t>
            </a:r>
            <a:r>
              <a:rPr lang="tr-TR" sz="2000" dirty="0"/>
              <a:t>olan çocukların çocuk oto koltuğu ile seyahat etmesi </a:t>
            </a:r>
            <a:r>
              <a:rPr lang="tr-TR" sz="2000" dirty="0" smtClean="0"/>
              <a:t>zorunludur.</a:t>
            </a:r>
            <a:r>
              <a:rPr lang="tr-TR" sz="2000" dirty="0" smtClean="0">
                <a:solidFill>
                  <a:srgbClr val="151B26"/>
                </a:solidFill>
                <a:latin typeface="Montserrat"/>
              </a:rPr>
              <a:t> </a:t>
            </a:r>
          </a:p>
          <a:p>
            <a:pPr>
              <a:buFont typeface="Arial" panose="020B0604020202020204" pitchFamily="34" charset="0"/>
              <a:buChar char="•"/>
            </a:pPr>
            <a:r>
              <a:rPr lang="tr-TR" sz="2000" dirty="0" smtClean="0">
                <a:solidFill>
                  <a:srgbClr val="151B26"/>
                </a:solidFill>
                <a:latin typeface="Montserrat"/>
              </a:rPr>
              <a:t>Temizlik </a:t>
            </a:r>
            <a:r>
              <a:rPr lang="tr-TR" sz="2000" dirty="0">
                <a:solidFill>
                  <a:srgbClr val="151B26"/>
                </a:solidFill>
                <a:latin typeface="Montserrat"/>
              </a:rPr>
              <a:t>malzemelerinin (kezzap, çamaşır suyu </a:t>
            </a:r>
            <a:r>
              <a:rPr lang="tr-TR" sz="2000" dirty="0" err="1">
                <a:solidFill>
                  <a:srgbClr val="151B26"/>
                </a:solidFill>
                <a:latin typeface="Montserrat"/>
              </a:rPr>
              <a:t>vs</a:t>
            </a:r>
            <a:r>
              <a:rPr lang="tr-TR" sz="2000" dirty="0">
                <a:solidFill>
                  <a:srgbClr val="151B26"/>
                </a:solidFill>
                <a:latin typeface="Montserrat"/>
              </a:rPr>
              <a:t>) daima kilitli dolaplarda olduğuna emin olun.</a:t>
            </a:r>
          </a:p>
          <a:p>
            <a:pPr>
              <a:buFont typeface="Arial" panose="020B0604020202020204" pitchFamily="34" charset="0"/>
              <a:buChar char="•"/>
            </a:pPr>
            <a:r>
              <a:rPr lang="tr-TR" sz="2000" dirty="0" smtClean="0">
                <a:solidFill>
                  <a:srgbClr val="151B26"/>
                </a:solidFill>
                <a:latin typeface="Montserrat"/>
              </a:rPr>
              <a:t> Özellikle </a:t>
            </a:r>
            <a:r>
              <a:rPr lang="tr-TR" sz="2000" dirty="0">
                <a:solidFill>
                  <a:srgbClr val="151B26"/>
                </a:solidFill>
                <a:latin typeface="Montserrat"/>
              </a:rPr>
              <a:t>ilaçları, zehirlenmeye yol açabilecek diğer maddeleri </a:t>
            </a:r>
            <a:r>
              <a:rPr lang="tr-TR" sz="2000" dirty="0" smtClean="0">
                <a:solidFill>
                  <a:srgbClr val="151B26"/>
                </a:solidFill>
                <a:latin typeface="Montserrat"/>
              </a:rPr>
              <a:t>dolaplarda </a:t>
            </a:r>
            <a:r>
              <a:rPr lang="tr-TR" sz="2000" dirty="0">
                <a:solidFill>
                  <a:srgbClr val="151B26"/>
                </a:solidFill>
                <a:latin typeface="Montserrat"/>
              </a:rPr>
              <a:t>ve kilitli tutun.</a:t>
            </a:r>
          </a:p>
          <a:p>
            <a:pPr>
              <a:buFont typeface="Arial" panose="020B0604020202020204" pitchFamily="34" charset="0"/>
              <a:buChar char="•"/>
            </a:pPr>
            <a:r>
              <a:rPr lang="tr-TR" sz="2000" dirty="0" smtClean="0">
                <a:solidFill>
                  <a:srgbClr val="151B26"/>
                </a:solidFill>
                <a:latin typeface="Montserrat"/>
              </a:rPr>
              <a:t> Halı </a:t>
            </a:r>
            <a:r>
              <a:rPr lang="tr-TR" sz="2000" dirty="0">
                <a:solidFill>
                  <a:srgbClr val="151B26"/>
                </a:solidFill>
                <a:latin typeface="Montserrat"/>
              </a:rPr>
              <a:t>ve kilimlerin kaymasını önlemek için, bunların altına özel kaymayı önleyen malzemeler koyun.</a:t>
            </a:r>
          </a:p>
          <a:p>
            <a:pPr>
              <a:buFont typeface="Arial" panose="020B0604020202020204" pitchFamily="34" charset="0"/>
              <a:buChar char="•"/>
            </a:pPr>
            <a:r>
              <a:rPr lang="tr-TR" sz="2000" dirty="0" smtClean="0">
                <a:solidFill>
                  <a:srgbClr val="151B26"/>
                </a:solidFill>
                <a:latin typeface="Montserrat"/>
              </a:rPr>
              <a:t> 12 </a:t>
            </a:r>
            <a:r>
              <a:rPr lang="tr-TR" sz="2000" dirty="0">
                <a:solidFill>
                  <a:srgbClr val="151B26"/>
                </a:solidFill>
                <a:latin typeface="Montserrat"/>
              </a:rPr>
              <a:t>aydan küçük çocuklar bisiklet ile taşınmamalıdır.</a:t>
            </a:r>
            <a:endParaRPr lang="tr-TR" sz="2000" b="0" i="0" dirty="0">
              <a:solidFill>
                <a:srgbClr val="151B26"/>
              </a:solidFill>
              <a:effectLst/>
              <a:latin typeface="Montserrat"/>
            </a:endParaRPr>
          </a:p>
        </p:txBody>
      </p:sp>
      <p:sp>
        <p:nvSpPr>
          <p:cNvPr id="3" name="Title 3"/>
          <p:cNvSpPr txBox="1">
            <a:spLocks/>
          </p:cNvSpPr>
          <p:nvPr/>
        </p:nvSpPr>
        <p:spPr>
          <a:xfrm>
            <a:off x="648294" y="246350"/>
            <a:ext cx="10489473" cy="850106"/>
          </a:xfrm>
          <a:prstGeom prst="rect">
            <a:avLst/>
          </a:prstGeom>
        </p:spPr>
        <p:txBody>
          <a:bodyPr>
            <a:normAutofit fontScale="975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tr-TR" sz="3600" b="1" dirty="0" err="1" smtClean="0">
                <a:solidFill>
                  <a:schemeClr val="accent1">
                    <a:lumMod val="50000"/>
                  </a:schemeClr>
                </a:solidFill>
                <a:effectLst>
                  <a:outerShdw blurRad="38100" dist="38100" dir="2700000" algn="tl">
                    <a:srgbClr val="000000">
                      <a:alpha val="43137"/>
                    </a:srgbClr>
                  </a:outerShdw>
                </a:effectLst>
                <a:latin typeface="+mn-lt"/>
                <a:ea typeface="+mj-ea"/>
                <a:cs typeface="+mj-cs"/>
              </a:rPr>
              <a:t>İSG</a:t>
            </a:r>
            <a:r>
              <a:rPr lang="tr-TR" sz="3600" b="1" dirty="0" smtClean="0">
                <a:solidFill>
                  <a:schemeClr val="accent1">
                    <a:lumMod val="50000"/>
                  </a:schemeClr>
                </a:solidFill>
                <a:effectLst>
                  <a:outerShdw blurRad="38100" dist="38100" dir="2700000" algn="tl">
                    <a:srgbClr val="000000">
                      <a:alpha val="43137"/>
                    </a:srgbClr>
                  </a:outerShdw>
                </a:effectLst>
                <a:latin typeface="+mn-lt"/>
                <a:ea typeface="+mj-ea"/>
                <a:cs typeface="+mj-cs"/>
              </a:rPr>
              <a:t> KÜLTÜRÜNÜN ÖNEMİ</a:t>
            </a:r>
            <a:endParaRPr kumimoji="0" lang="en-US" sz="3600" b="1" i="0" u="none" strike="noStrike" kern="1200" cap="none" spc="0" normalizeH="0" baseline="0" noProof="0" dirty="0" smtClean="0">
              <a:ln>
                <a:noFill/>
              </a:ln>
              <a:solidFill>
                <a:schemeClr val="accent1">
                  <a:lumMod val="50000"/>
                </a:schemeClr>
              </a:solidFill>
              <a:effectLst>
                <a:outerShdw blurRad="38100" dist="38100" dir="2700000" algn="tl">
                  <a:srgbClr val="000000">
                    <a:alpha val="43137"/>
                  </a:srgbClr>
                </a:outerShdw>
              </a:effectLst>
              <a:uLnTx/>
              <a:uFillTx/>
              <a:latin typeface="+mn-lt"/>
              <a:ea typeface="+mj-ea"/>
              <a:cs typeface="+mj-cs"/>
            </a:endParaRPr>
          </a:p>
        </p:txBody>
      </p:sp>
    </p:spTree>
    <p:extLst>
      <p:ext uri="{BB962C8B-B14F-4D97-AF65-F5344CB8AC3E}">
        <p14:creationId xmlns:p14="http://schemas.microsoft.com/office/powerpoint/2010/main" val="1186388030"/>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a:xfrm>
            <a:off x="648294" y="246350"/>
            <a:ext cx="10489473" cy="850106"/>
          </a:xfrm>
          <a:prstGeom prst="rect">
            <a:avLst/>
          </a:prstGeom>
        </p:spPr>
        <p:txBody>
          <a:bodyPr>
            <a:normAutofit fontScale="975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tr-TR" sz="3600" b="1" dirty="0" err="1" smtClean="0">
                <a:solidFill>
                  <a:schemeClr val="accent1">
                    <a:lumMod val="50000"/>
                  </a:schemeClr>
                </a:solidFill>
                <a:effectLst>
                  <a:outerShdw blurRad="38100" dist="38100" dir="2700000" algn="tl">
                    <a:srgbClr val="000000">
                      <a:alpha val="43137"/>
                    </a:srgbClr>
                  </a:outerShdw>
                </a:effectLst>
                <a:latin typeface="+mn-lt"/>
                <a:ea typeface="+mj-ea"/>
                <a:cs typeface="+mj-cs"/>
              </a:rPr>
              <a:t>İSG</a:t>
            </a:r>
            <a:r>
              <a:rPr lang="tr-TR" sz="3600" b="1" dirty="0" smtClean="0">
                <a:solidFill>
                  <a:schemeClr val="accent1">
                    <a:lumMod val="50000"/>
                  </a:schemeClr>
                </a:solidFill>
                <a:effectLst>
                  <a:outerShdw blurRad="38100" dist="38100" dir="2700000" algn="tl">
                    <a:srgbClr val="000000">
                      <a:alpha val="43137"/>
                    </a:srgbClr>
                  </a:outerShdw>
                </a:effectLst>
                <a:latin typeface="+mn-lt"/>
                <a:ea typeface="+mj-ea"/>
                <a:cs typeface="+mj-cs"/>
              </a:rPr>
              <a:t> KÜLTÜRÜNÜN ÖNEMİ</a:t>
            </a:r>
            <a:endParaRPr kumimoji="0" lang="en-US" sz="3600" b="1" i="0" u="none" strike="noStrike" kern="1200" cap="none" spc="0" normalizeH="0" baseline="0" noProof="0" dirty="0" smtClean="0">
              <a:ln>
                <a:noFill/>
              </a:ln>
              <a:solidFill>
                <a:schemeClr val="accent1">
                  <a:lumMod val="50000"/>
                </a:schemeClr>
              </a:solidFill>
              <a:effectLst>
                <a:outerShdw blurRad="38100" dist="38100" dir="2700000" algn="tl">
                  <a:srgbClr val="000000">
                    <a:alpha val="43137"/>
                  </a:srgbClr>
                </a:outerShdw>
              </a:effectLst>
              <a:uLnTx/>
              <a:uFillTx/>
              <a:latin typeface="+mn-lt"/>
              <a:ea typeface="+mj-ea"/>
              <a:cs typeface="+mj-cs"/>
            </a:endParaRPr>
          </a:p>
        </p:txBody>
      </p:sp>
      <p:sp>
        <p:nvSpPr>
          <p:cNvPr id="2" name="Dikdörtgen 1"/>
          <p:cNvSpPr/>
          <p:nvPr/>
        </p:nvSpPr>
        <p:spPr>
          <a:xfrm>
            <a:off x="213360" y="2136795"/>
            <a:ext cx="11551920" cy="3785652"/>
          </a:xfrm>
          <a:prstGeom prst="rect">
            <a:avLst/>
          </a:prstGeom>
        </p:spPr>
        <p:txBody>
          <a:bodyPr wrap="square">
            <a:spAutoFit/>
          </a:bodyPr>
          <a:lstStyle/>
          <a:p>
            <a:pPr algn="just">
              <a:spcAft>
                <a:spcPts val="0"/>
              </a:spcAft>
            </a:pPr>
            <a:r>
              <a:rPr lang="tr-TR" sz="2000" dirty="0">
                <a:solidFill>
                  <a:srgbClr val="000000"/>
                </a:solidFill>
              </a:rPr>
              <a:t>M1, M1G, N1, N1G, N2 ve N3 sınıfı araçlarda 150 cm’den kısa ve 36 kg’ın altındaki çocukların taşınması sırasında çocukların ağırlığına uygun bu Yönetmeliğin ekinde yer alan (1) sayılı cetvelde yer alan çocuk bağlama sistemlerinin kullanılması zorunludur. </a:t>
            </a:r>
            <a:r>
              <a:rPr lang="tr-TR" sz="2000" b="1" dirty="0">
                <a:solidFill>
                  <a:srgbClr val="000000"/>
                </a:solidFill>
              </a:rPr>
              <a:t>Ancak, 135 cm’den uzun çocuklar çocuk bağlama sistemleri yerine ön koltukta oturmamak şartıyla diğer koltuklardaki emniyet kemerlerini kullanabilirler.</a:t>
            </a:r>
            <a:endParaRPr lang="tr-TR" sz="2000" b="1" dirty="0">
              <a:solidFill>
                <a:srgbClr val="000000"/>
              </a:solidFill>
              <a:latin typeface="Times New Roman" panose="02020603050405020304" pitchFamily="18" charset="0"/>
            </a:endParaRPr>
          </a:p>
          <a:p>
            <a:pPr algn="just">
              <a:spcAft>
                <a:spcPts val="0"/>
              </a:spcAft>
            </a:pPr>
            <a:r>
              <a:rPr lang="tr-TR" sz="2000" dirty="0">
                <a:solidFill>
                  <a:srgbClr val="000000"/>
                </a:solidFill>
              </a:rPr>
              <a:t>Çocuk bağlama sistemleri olmayan M1, M1G, N1, N1G, N2 ve N3 sınıfı araçlarda üç yaşın altındaki çocuklar taşınamazlar.</a:t>
            </a:r>
            <a:endParaRPr lang="tr-TR" sz="2000" dirty="0">
              <a:solidFill>
                <a:srgbClr val="000000"/>
              </a:solidFill>
              <a:latin typeface="Times New Roman" panose="02020603050405020304" pitchFamily="18" charset="0"/>
            </a:endParaRPr>
          </a:p>
          <a:p>
            <a:pPr algn="just">
              <a:spcAft>
                <a:spcPts val="0"/>
              </a:spcAft>
            </a:pPr>
            <a:r>
              <a:rPr lang="tr-TR" sz="2000" dirty="0">
                <a:solidFill>
                  <a:srgbClr val="000000"/>
                </a:solidFill>
              </a:rPr>
              <a:t>Çocukların </a:t>
            </a:r>
            <a:r>
              <a:rPr lang="tr-TR" sz="2000" b="1" dirty="0">
                <a:solidFill>
                  <a:srgbClr val="000000"/>
                </a:solidFill>
              </a:rPr>
              <a:t>taksilerde</a:t>
            </a:r>
            <a:r>
              <a:rPr lang="tr-TR" sz="2000" dirty="0">
                <a:solidFill>
                  <a:srgbClr val="000000"/>
                </a:solidFill>
              </a:rPr>
              <a:t> seyahatleri sırasında, çocuk bağlama sistemleri kullanmaları, yok ise </a:t>
            </a:r>
            <a:r>
              <a:rPr lang="tr-TR" sz="2000" b="1" dirty="0">
                <a:solidFill>
                  <a:srgbClr val="000000"/>
                </a:solidFill>
              </a:rPr>
              <a:t>arka koltukta oturmaları zorunludur.</a:t>
            </a:r>
            <a:endParaRPr lang="tr-TR" sz="2000" b="1" dirty="0">
              <a:solidFill>
                <a:srgbClr val="000000"/>
              </a:solidFill>
              <a:latin typeface="Times New Roman" panose="02020603050405020304" pitchFamily="18" charset="0"/>
            </a:endParaRPr>
          </a:p>
          <a:p>
            <a:pPr algn="just">
              <a:spcAft>
                <a:spcPts val="0"/>
              </a:spcAft>
            </a:pPr>
            <a:r>
              <a:rPr lang="tr-TR" sz="2000" dirty="0">
                <a:solidFill>
                  <a:srgbClr val="000000"/>
                </a:solidFill>
              </a:rPr>
              <a:t>Çocuklar, araçta hava yastığı devre dışı bırakılmadan, ön hava yastığı ile korunan bir yolcu koltuğunda yüzü geriye dönük çocuk bağlama sistemi kullanılarak taşınamazlar.</a:t>
            </a:r>
            <a:endParaRPr lang="tr-TR" sz="2000" dirty="0">
              <a:solidFill>
                <a:srgbClr val="000000"/>
              </a:solidFill>
              <a:latin typeface="Times New Roman" panose="02020603050405020304" pitchFamily="18" charset="0"/>
            </a:endParaRPr>
          </a:p>
          <a:p>
            <a:pPr algn="just">
              <a:spcAft>
                <a:spcPts val="0"/>
              </a:spcAft>
            </a:pPr>
            <a:r>
              <a:rPr lang="tr-TR" sz="2000" dirty="0">
                <a:solidFill>
                  <a:srgbClr val="000000"/>
                </a:solidFill>
              </a:rPr>
              <a:t>M2 ve M3 sınıfı araçlarda seyahat eden üç ve üzeri yaştaki çocukların, emniyet kemeri ya da çocuk bağlama sistemleri kullanması zorunludur</a:t>
            </a:r>
            <a:r>
              <a:rPr lang="tr-TR" sz="2000" dirty="0" smtClean="0">
                <a:solidFill>
                  <a:srgbClr val="000000"/>
                </a:solidFill>
              </a:rPr>
              <a:t>.</a:t>
            </a:r>
            <a:endParaRPr lang="tr-TR" sz="2000" dirty="0">
              <a:solidFill>
                <a:srgbClr val="000000"/>
              </a:solidFill>
              <a:latin typeface="Times New Roman" panose="02020603050405020304" pitchFamily="18" charset="0"/>
            </a:endParaRPr>
          </a:p>
        </p:txBody>
      </p:sp>
      <p:sp>
        <p:nvSpPr>
          <p:cNvPr id="4" name="Dikdörtgen 3"/>
          <p:cNvSpPr/>
          <p:nvPr/>
        </p:nvSpPr>
        <p:spPr>
          <a:xfrm>
            <a:off x="3507115" y="985683"/>
            <a:ext cx="4741939" cy="461665"/>
          </a:xfrm>
          <a:prstGeom prst="rect">
            <a:avLst/>
          </a:prstGeom>
        </p:spPr>
        <p:txBody>
          <a:bodyPr wrap="none">
            <a:spAutoFit/>
          </a:bodyPr>
          <a:lstStyle/>
          <a:p>
            <a:r>
              <a:rPr lang="tr-TR" sz="2400" b="1" dirty="0">
                <a:solidFill>
                  <a:srgbClr val="C11E43"/>
                </a:solidFill>
              </a:rPr>
              <a:t>KARAYOLLARI TRAFİK YÖNETMELİĞİ</a:t>
            </a:r>
            <a:endParaRPr lang="tr-TR" sz="2400" dirty="0">
              <a:solidFill>
                <a:srgbClr val="C11E43"/>
              </a:solidFill>
            </a:endParaRPr>
          </a:p>
        </p:txBody>
      </p:sp>
      <p:sp>
        <p:nvSpPr>
          <p:cNvPr id="6" name="Dikdörtgen 5"/>
          <p:cNvSpPr/>
          <p:nvPr/>
        </p:nvSpPr>
        <p:spPr>
          <a:xfrm>
            <a:off x="433453" y="1616625"/>
            <a:ext cx="1345240" cy="400110"/>
          </a:xfrm>
          <a:prstGeom prst="rect">
            <a:avLst/>
          </a:prstGeom>
        </p:spPr>
        <p:txBody>
          <a:bodyPr wrap="none">
            <a:spAutoFit/>
          </a:bodyPr>
          <a:lstStyle/>
          <a:p>
            <a:r>
              <a:rPr lang="tr-TR" sz="2000" b="1" dirty="0">
                <a:solidFill>
                  <a:srgbClr val="000000"/>
                </a:solidFill>
              </a:rPr>
              <a:t>Madde</a:t>
            </a:r>
            <a:r>
              <a:rPr lang="tr-TR" b="1" dirty="0">
                <a:solidFill>
                  <a:srgbClr val="000000"/>
                </a:solidFill>
              </a:rPr>
              <a:t> 150</a:t>
            </a:r>
            <a:endParaRPr lang="tr-TR" dirty="0"/>
          </a:p>
        </p:txBody>
      </p:sp>
      <p:sp>
        <p:nvSpPr>
          <p:cNvPr id="7" name="Dikdörtgen 6"/>
          <p:cNvSpPr/>
          <p:nvPr/>
        </p:nvSpPr>
        <p:spPr>
          <a:xfrm>
            <a:off x="1700146" y="1616625"/>
            <a:ext cx="4177939" cy="400110"/>
          </a:xfrm>
          <a:prstGeom prst="rect">
            <a:avLst/>
          </a:prstGeom>
        </p:spPr>
        <p:txBody>
          <a:bodyPr wrap="none">
            <a:spAutoFit/>
          </a:bodyPr>
          <a:lstStyle/>
          <a:p>
            <a:r>
              <a:rPr lang="tr-TR" sz="2000" dirty="0">
                <a:solidFill>
                  <a:srgbClr val="000000"/>
                </a:solidFill>
                <a:latin typeface="Times New Roman" panose="02020603050405020304" pitchFamily="18" charset="0"/>
              </a:rPr>
              <a:t> </a:t>
            </a:r>
            <a:r>
              <a:rPr lang="tr-TR" sz="2000" b="1" dirty="0">
                <a:solidFill>
                  <a:srgbClr val="000000"/>
                </a:solidFill>
                <a:latin typeface="Times New Roman" panose="02020603050405020304" pitchFamily="18" charset="0"/>
              </a:rPr>
              <a:t>(Değişik ibare:RG-16/8/2022-31925)</a:t>
            </a:r>
            <a:endParaRPr lang="tr-TR" sz="2000" dirty="0"/>
          </a:p>
        </p:txBody>
      </p:sp>
    </p:spTree>
    <p:extLst>
      <p:ext uri="{BB962C8B-B14F-4D97-AF65-F5344CB8AC3E}">
        <p14:creationId xmlns:p14="http://schemas.microsoft.com/office/powerpoint/2010/main" val="3254134497"/>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1213147" y="1972099"/>
            <a:ext cx="10088880" cy="830997"/>
          </a:xfrm>
          <a:prstGeom prst="rect">
            <a:avLst/>
          </a:prstGeom>
        </p:spPr>
        <p:txBody>
          <a:bodyPr wrap="square">
            <a:spAutoFit/>
          </a:bodyPr>
          <a:lstStyle/>
          <a:p>
            <a:pPr algn="just"/>
            <a:r>
              <a:rPr lang="tr-TR" sz="2400" dirty="0" smtClean="0">
                <a:solidFill>
                  <a:srgbClr val="222222"/>
                </a:solidFill>
                <a:latin typeface="+mn-lt"/>
              </a:rPr>
              <a:t>Her </a:t>
            </a:r>
            <a:r>
              <a:rPr lang="tr-TR" sz="2400" dirty="0">
                <a:solidFill>
                  <a:srgbClr val="222222"/>
                </a:solidFill>
                <a:latin typeface="+mn-lt"/>
              </a:rPr>
              <a:t>yıl ev kazalarında hayatını kaybeden çocuk sayısı, lösemi ve menenjit gibi hastalıklara bağlı olarak yaşamını yitiren çocuk sayısından daha fazla. </a:t>
            </a:r>
            <a:endParaRPr lang="tr-TR" sz="2400" b="0" i="0" dirty="0">
              <a:solidFill>
                <a:srgbClr val="222222"/>
              </a:solidFill>
              <a:effectLst/>
              <a:latin typeface="+mn-lt"/>
            </a:endParaRPr>
          </a:p>
        </p:txBody>
      </p:sp>
      <p:sp>
        <p:nvSpPr>
          <p:cNvPr id="4" name="Title 3"/>
          <p:cNvSpPr txBox="1">
            <a:spLocks/>
          </p:cNvSpPr>
          <p:nvPr/>
        </p:nvSpPr>
        <p:spPr>
          <a:xfrm>
            <a:off x="638134" y="379125"/>
            <a:ext cx="10489473" cy="850106"/>
          </a:xfrm>
          <a:prstGeom prst="rect">
            <a:avLst/>
          </a:prstGeom>
        </p:spPr>
        <p:txBody>
          <a:bodyPr>
            <a:normAutofit fontScale="975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tr-TR" sz="3600" b="1" dirty="0" err="1" smtClean="0">
                <a:solidFill>
                  <a:srgbClr val="FF0000"/>
                </a:solidFill>
                <a:effectLst>
                  <a:outerShdw blurRad="38100" dist="38100" dir="2700000" algn="tl">
                    <a:srgbClr val="000000">
                      <a:alpha val="43137"/>
                    </a:srgbClr>
                  </a:outerShdw>
                </a:effectLst>
                <a:latin typeface="+mn-lt"/>
                <a:ea typeface="+mj-ea"/>
                <a:cs typeface="+mj-cs"/>
              </a:rPr>
              <a:t>İSG</a:t>
            </a:r>
            <a:r>
              <a:rPr lang="tr-TR" sz="3600" b="1" dirty="0" smtClean="0">
                <a:solidFill>
                  <a:srgbClr val="FF0000"/>
                </a:solidFill>
                <a:effectLst>
                  <a:outerShdw blurRad="38100" dist="38100" dir="2700000" algn="tl">
                    <a:srgbClr val="000000">
                      <a:alpha val="43137"/>
                    </a:srgbClr>
                  </a:outerShdw>
                </a:effectLst>
                <a:latin typeface="+mn-lt"/>
                <a:ea typeface="+mj-ea"/>
                <a:cs typeface="+mj-cs"/>
              </a:rPr>
              <a:t> KÜLTÜRÜNÜN ÖNEMİ</a:t>
            </a:r>
            <a:endParaRPr kumimoji="0" lang="en-US" sz="36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mn-lt"/>
              <a:ea typeface="+mj-ea"/>
              <a:cs typeface="+mj-cs"/>
            </a:endParaRPr>
          </a:p>
        </p:txBody>
      </p:sp>
      <p:pic>
        <p:nvPicPr>
          <p:cNvPr id="5" name="Resim 4"/>
          <p:cNvPicPr>
            <a:picLocks noChangeAspect="1"/>
          </p:cNvPicPr>
          <p:nvPr/>
        </p:nvPicPr>
        <p:blipFill>
          <a:blip r:embed="rId2"/>
          <a:stretch>
            <a:fillRect/>
          </a:stretch>
        </p:blipFill>
        <p:spPr>
          <a:xfrm>
            <a:off x="6426200" y="3280767"/>
            <a:ext cx="4556810" cy="2560348"/>
          </a:xfrm>
          <a:prstGeom prst="rect">
            <a:avLst/>
          </a:prstGeom>
        </p:spPr>
      </p:pic>
      <p:pic>
        <p:nvPicPr>
          <p:cNvPr id="6" name="Resim 5"/>
          <p:cNvPicPr>
            <a:picLocks noChangeAspect="1"/>
          </p:cNvPicPr>
          <p:nvPr/>
        </p:nvPicPr>
        <p:blipFill>
          <a:blip r:embed="rId3"/>
          <a:stretch>
            <a:fillRect/>
          </a:stretch>
        </p:blipFill>
        <p:spPr>
          <a:xfrm>
            <a:off x="1756707" y="3280767"/>
            <a:ext cx="4500880" cy="2528922"/>
          </a:xfrm>
          <a:prstGeom prst="rect">
            <a:avLst/>
          </a:prstGeom>
        </p:spPr>
      </p:pic>
      <p:sp>
        <p:nvSpPr>
          <p:cNvPr id="7" name="Dikdörtgen 6"/>
          <p:cNvSpPr/>
          <p:nvPr/>
        </p:nvSpPr>
        <p:spPr>
          <a:xfrm>
            <a:off x="1137920" y="1141102"/>
            <a:ext cx="9323300" cy="830997"/>
          </a:xfrm>
          <a:prstGeom prst="rect">
            <a:avLst/>
          </a:prstGeom>
        </p:spPr>
        <p:txBody>
          <a:bodyPr wrap="square">
            <a:spAutoFit/>
          </a:bodyPr>
          <a:lstStyle/>
          <a:p>
            <a:r>
              <a:rPr lang="tr-TR" sz="2400" b="1" dirty="0">
                <a:solidFill>
                  <a:srgbClr val="C11E43"/>
                </a:solidFill>
              </a:rPr>
              <a:t>Sağlık Bakanlığı verilerine göre her yıl ortalama 2 bin 500 çocuk ev kazalarında hayatını </a:t>
            </a:r>
            <a:r>
              <a:rPr lang="tr-TR" sz="2400" b="1" dirty="0" smtClean="0">
                <a:solidFill>
                  <a:srgbClr val="C11E43"/>
                </a:solidFill>
              </a:rPr>
              <a:t>kaybediyor.  </a:t>
            </a:r>
            <a:endParaRPr lang="tr-TR" sz="2400" b="1" dirty="0">
              <a:solidFill>
                <a:srgbClr val="C11E43"/>
              </a:solidFill>
            </a:endParaRPr>
          </a:p>
        </p:txBody>
      </p:sp>
    </p:spTree>
    <p:extLst>
      <p:ext uri="{BB962C8B-B14F-4D97-AF65-F5344CB8AC3E}">
        <p14:creationId xmlns:p14="http://schemas.microsoft.com/office/powerpoint/2010/main" val="1625481673"/>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502400" y="1532545"/>
            <a:ext cx="5689600" cy="2844800"/>
          </a:xfrm>
          <a:prstGeom prst="rect">
            <a:avLst/>
          </a:prstGeom>
        </p:spPr>
      </p:pic>
      <p:sp>
        <p:nvSpPr>
          <p:cNvPr id="5" name="Dikdörtgen 4"/>
          <p:cNvSpPr/>
          <p:nvPr/>
        </p:nvSpPr>
        <p:spPr>
          <a:xfrm>
            <a:off x="223520" y="1616117"/>
            <a:ext cx="6502400" cy="2677656"/>
          </a:xfrm>
          <a:prstGeom prst="rect">
            <a:avLst/>
          </a:prstGeom>
        </p:spPr>
        <p:txBody>
          <a:bodyPr wrap="square">
            <a:spAutoFit/>
          </a:bodyPr>
          <a:lstStyle/>
          <a:p>
            <a:r>
              <a:rPr lang="tr-TR" sz="2400" dirty="0">
                <a:solidFill>
                  <a:srgbClr val="212529"/>
                </a:solidFill>
                <a:latin typeface="+mn-lt"/>
              </a:rPr>
              <a:t>Millî Eğitim Bakanı Ziya Selçuk, iş sağlığı ve güvenliğini müfredatın içine, okul içi süreçlere ve bütün eğitim-öğretim boyutlarına entegre etmeyi amaçladıklarını belirterek, "Nihai hedefimiz iş sağlığı ve güvenliği kavram ve kurallarını okul öncesinden başlayarak her kademedeki eğitim-öğretim faaliyetlerinde yer verebilmek." dedi</a:t>
            </a:r>
            <a:r>
              <a:rPr lang="tr-TR" sz="2400" dirty="0" smtClean="0">
                <a:solidFill>
                  <a:srgbClr val="212529"/>
                </a:solidFill>
                <a:latin typeface="+mn-lt"/>
              </a:rPr>
              <a:t>.   </a:t>
            </a:r>
            <a:endParaRPr lang="tr-TR" sz="2400" dirty="0">
              <a:latin typeface="+mn-lt"/>
            </a:endParaRPr>
          </a:p>
        </p:txBody>
      </p:sp>
      <p:sp>
        <p:nvSpPr>
          <p:cNvPr id="7" name="Dikdörtgen 6"/>
          <p:cNvSpPr/>
          <p:nvPr/>
        </p:nvSpPr>
        <p:spPr>
          <a:xfrm>
            <a:off x="4947757" y="662098"/>
            <a:ext cx="1651414" cy="461665"/>
          </a:xfrm>
          <a:prstGeom prst="rect">
            <a:avLst/>
          </a:prstGeom>
        </p:spPr>
        <p:txBody>
          <a:bodyPr wrap="none">
            <a:spAutoFit/>
          </a:bodyPr>
          <a:lstStyle/>
          <a:p>
            <a:r>
              <a:rPr lang="tr-TR" sz="2400" b="1" dirty="0">
                <a:solidFill>
                  <a:srgbClr val="212529"/>
                </a:solidFill>
              </a:rPr>
              <a:t>10.01.2019 </a:t>
            </a:r>
            <a:endParaRPr lang="tr-TR" sz="2400" b="1" dirty="0"/>
          </a:p>
        </p:txBody>
      </p:sp>
      <p:pic>
        <p:nvPicPr>
          <p:cNvPr id="9" name="Resim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256" y="4377345"/>
            <a:ext cx="12235256" cy="2480655"/>
          </a:xfrm>
          <a:prstGeom prst="rect">
            <a:avLst/>
          </a:prstGeom>
        </p:spPr>
      </p:pic>
      <p:sp>
        <p:nvSpPr>
          <p:cNvPr id="10" name="Dikdörtgen 9"/>
          <p:cNvSpPr/>
          <p:nvPr/>
        </p:nvSpPr>
        <p:spPr>
          <a:xfrm>
            <a:off x="2045200" y="1065109"/>
            <a:ext cx="7456528" cy="461665"/>
          </a:xfrm>
          <a:prstGeom prst="rect">
            <a:avLst/>
          </a:prstGeom>
        </p:spPr>
        <p:txBody>
          <a:bodyPr wrap="none">
            <a:spAutoFit/>
          </a:bodyPr>
          <a:lstStyle/>
          <a:p>
            <a:r>
              <a:rPr lang="tr-TR" sz="2400" b="1" dirty="0">
                <a:solidFill>
                  <a:srgbClr val="C11E43"/>
                </a:solidFill>
                <a:latin typeface="MyriadPro"/>
              </a:rPr>
              <a:t>İŞ SAĞLIĞI VE GÜVENLİĞİ MÜFREDATA GİRİYOR</a:t>
            </a:r>
            <a:endParaRPr lang="tr-TR" sz="2400" b="1" i="0" dirty="0">
              <a:solidFill>
                <a:srgbClr val="C11E43"/>
              </a:solidFill>
              <a:effectLst/>
              <a:latin typeface="MyriadPro"/>
            </a:endParaRPr>
          </a:p>
        </p:txBody>
      </p:sp>
      <p:sp>
        <p:nvSpPr>
          <p:cNvPr id="11" name="Title 3"/>
          <p:cNvSpPr txBox="1">
            <a:spLocks/>
          </p:cNvSpPr>
          <p:nvPr/>
        </p:nvSpPr>
        <p:spPr>
          <a:xfrm>
            <a:off x="648294" y="246350"/>
            <a:ext cx="10489473" cy="850106"/>
          </a:xfrm>
          <a:prstGeom prst="rect">
            <a:avLst/>
          </a:prstGeom>
        </p:spPr>
        <p:txBody>
          <a:bodyPr>
            <a:normAutofit fontScale="975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tr-TR" sz="3600" b="1" dirty="0" err="1" smtClean="0">
                <a:solidFill>
                  <a:srgbClr val="FF0000"/>
                </a:solidFill>
                <a:effectLst>
                  <a:outerShdw blurRad="38100" dist="38100" dir="2700000" algn="tl">
                    <a:srgbClr val="000000">
                      <a:alpha val="43137"/>
                    </a:srgbClr>
                  </a:outerShdw>
                </a:effectLst>
                <a:latin typeface="+mn-lt"/>
                <a:ea typeface="+mj-ea"/>
                <a:cs typeface="+mj-cs"/>
              </a:rPr>
              <a:t>İSG</a:t>
            </a:r>
            <a:r>
              <a:rPr lang="tr-TR" sz="3600" b="1" dirty="0" smtClean="0">
                <a:solidFill>
                  <a:srgbClr val="FF0000"/>
                </a:solidFill>
                <a:effectLst>
                  <a:outerShdw blurRad="38100" dist="38100" dir="2700000" algn="tl">
                    <a:srgbClr val="000000">
                      <a:alpha val="43137"/>
                    </a:srgbClr>
                  </a:outerShdw>
                </a:effectLst>
                <a:latin typeface="+mn-lt"/>
                <a:ea typeface="+mj-ea"/>
                <a:cs typeface="+mj-cs"/>
              </a:rPr>
              <a:t> KÜLTÜRÜNÜN ÖNEMİ</a:t>
            </a:r>
            <a:endParaRPr kumimoji="0" lang="en-US" sz="36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mn-lt"/>
              <a:ea typeface="+mj-ea"/>
              <a:cs typeface="+mj-cs"/>
            </a:endParaRPr>
          </a:p>
        </p:txBody>
      </p:sp>
    </p:spTree>
    <p:extLst>
      <p:ext uri="{BB962C8B-B14F-4D97-AF65-F5344CB8AC3E}">
        <p14:creationId xmlns:p14="http://schemas.microsoft.com/office/powerpoint/2010/main" val="32109207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OKULLARDA İŞ SAĞLIĞI VE GÜVENLİĞİ - Türktest"/>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6079" y="2225042"/>
            <a:ext cx="6225925" cy="3502084"/>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OKULLARDA İŞ SAĞLIĞI VE GÜVENLİĞİ - Türktes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72684" y="2225041"/>
            <a:ext cx="4669443" cy="3502084"/>
          </a:xfrm>
          <a:prstGeom prst="rect">
            <a:avLst/>
          </a:prstGeom>
          <a:noFill/>
          <a:extLst>
            <a:ext uri="{909E8E84-426E-40DD-AFC4-6F175D3DCCD1}">
              <a14:hiddenFill xmlns:a14="http://schemas.microsoft.com/office/drawing/2010/main">
                <a:solidFill>
                  <a:srgbClr val="FFFFFF"/>
                </a:solidFill>
              </a14:hiddenFill>
            </a:ext>
          </a:extLst>
        </p:spPr>
      </p:pic>
      <p:sp>
        <p:nvSpPr>
          <p:cNvPr id="7" name="Metin kutusu 6"/>
          <p:cNvSpPr txBox="1"/>
          <p:nvPr/>
        </p:nvSpPr>
        <p:spPr>
          <a:xfrm>
            <a:off x="658454" y="1449536"/>
            <a:ext cx="11041513" cy="830997"/>
          </a:xfrm>
          <a:prstGeom prst="rect">
            <a:avLst/>
          </a:prstGeom>
          <a:noFill/>
        </p:spPr>
        <p:txBody>
          <a:bodyPr wrap="square" rtlCol="0">
            <a:spAutoFit/>
          </a:bodyPr>
          <a:lstStyle/>
          <a:p>
            <a:r>
              <a:rPr lang="tr-TR" sz="2400" dirty="0" smtClean="0"/>
              <a:t>Ülkemizde  sertifikalı 165 000’in üzerinde </a:t>
            </a:r>
            <a:r>
              <a:rPr lang="tr-TR" sz="2400" dirty="0"/>
              <a:t>İş Güvenliği </a:t>
            </a:r>
            <a:r>
              <a:rPr lang="tr-TR" sz="2400" dirty="0" smtClean="0"/>
              <a:t>Uzmanı, 43 000’in üzerinde  İşyeri hekimi ve Diğer Sağlık Personeli  ile 200 000’in üzerinde </a:t>
            </a:r>
            <a:r>
              <a:rPr lang="tr-TR" sz="2400" dirty="0" err="1" smtClean="0"/>
              <a:t>İSG</a:t>
            </a:r>
            <a:r>
              <a:rPr lang="tr-TR" sz="2400" dirty="0" smtClean="0"/>
              <a:t> Profesyoneli bulunmaktadır.</a:t>
            </a:r>
            <a:endParaRPr lang="tr-TR" sz="2400" dirty="0"/>
          </a:p>
        </p:txBody>
      </p:sp>
      <p:sp>
        <p:nvSpPr>
          <p:cNvPr id="9" name="Title 3"/>
          <p:cNvSpPr txBox="1">
            <a:spLocks/>
          </p:cNvSpPr>
          <p:nvPr/>
        </p:nvSpPr>
        <p:spPr>
          <a:xfrm>
            <a:off x="658454" y="155078"/>
            <a:ext cx="10489473" cy="850106"/>
          </a:xfrm>
          <a:prstGeom prst="rect">
            <a:avLst/>
          </a:prstGeom>
        </p:spPr>
        <p:txBody>
          <a:bodyPr>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tr-TR" sz="3600" b="1" dirty="0" err="1" smtClean="0">
                <a:solidFill>
                  <a:srgbClr val="FF0000"/>
                </a:solidFill>
                <a:effectLst>
                  <a:outerShdw blurRad="38100" dist="38100" dir="2700000" algn="tl">
                    <a:srgbClr val="000000">
                      <a:alpha val="43137"/>
                    </a:srgbClr>
                  </a:outerShdw>
                </a:effectLst>
                <a:latin typeface="+mn-lt"/>
                <a:ea typeface="+mj-ea"/>
                <a:cs typeface="+mj-cs"/>
              </a:rPr>
              <a:t>İSG</a:t>
            </a:r>
            <a:r>
              <a:rPr lang="tr-TR" sz="3600" b="1" dirty="0" smtClean="0">
                <a:solidFill>
                  <a:srgbClr val="FF0000"/>
                </a:solidFill>
                <a:effectLst>
                  <a:outerShdw blurRad="38100" dist="38100" dir="2700000" algn="tl">
                    <a:srgbClr val="000000">
                      <a:alpha val="43137"/>
                    </a:srgbClr>
                  </a:outerShdw>
                </a:effectLst>
                <a:latin typeface="+mn-lt"/>
                <a:ea typeface="+mj-ea"/>
                <a:cs typeface="+mj-cs"/>
              </a:rPr>
              <a:t> KÜLTÜRÜNÜN OLUŞUMUNDA </a:t>
            </a:r>
          </a:p>
          <a:p>
            <a:pPr marL="0" marR="0" lvl="0" indent="0" algn="ctr" defTabSz="914400" rtl="0" eaLnBrk="1" fontAlgn="auto" latinLnBrk="0" hangingPunct="1">
              <a:lnSpc>
                <a:spcPct val="90000"/>
              </a:lnSpc>
              <a:spcBef>
                <a:spcPct val="0"/>
              </a:spcBef>
              <a:spcAft>
                <a:spcPts val="0"/>
              </a:spcAft>
              <a:buClrTx/>
              <a:buSzTx/>
              <a:buFontTx/>
              <a:buNone/>
              <a:tabLst/>
              <a:defRPr/>
            </a:pPr>
            <a:r>
              <a:rPr lang="tr-TR" sz="3600" b="1" dirty="0" err="1" smtClean="0">
                <a:solidFill>
                  <a:srgbClr val="FF0000"/>
                </a:solidFill>
                <a:effectLst>
                  <a:outerShdw blurRad="38100" dist="38100" dir="2700000" algn="tl">
                    <a:srgbClr val="000000">
                      <a:alpha val="43137"/>
                    </a:srgbClr>
                  </a:outerShdw>
                </a:effectLst>
                <a:latin typeface="+mn-lt"/>
                <a:ea typeface="+mj-ea"/>
                <a:cs typeface="+mj-cs"/>
              </a:rPr>
              <a:t>İSG</a:t>
            </a:r>
            <a:r>
              <a:rPr lang="tr-TR" sz="3600" b="1" dirty="0" smtClean="0">
                <a:solidFill>
                  <a:srgbClr val="FF0000"/>
                </a:solidFill>
                <a:effectLst>
                  <a:outerShdw blurRad="38100" dist="38100" dir="2700000" algn="tl">
                    <a:srgbClr val="000000">
                      <a:alpha val="43137"/>
                    </a:srgbClr>
                  </a:outerShdw>
                </a:effectLst>
                <a:latin typeface="+mn-lt"/>
                <a:ea typeface="+mj-ea"/>
                <a:cs typeface="+mj-cs"/>
              </a:rPr>
              <a:t> PROFESYONELLERİNİN ÖNEMİ</a:t>
            </a:r>
            <a:endParaRPr kumimoji="0" lang="en-US" sz="36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mn-lt"/>
              <a:ea typeface="+mj-ea"/>
              <a:cs typeface="+mj-cs"/>
            </a:endParaRPr>
          </a:p>
        </p:txBody>
      </p:sp>
    </p:spTree>
    <p:extLst>
      <p:ext uri="{BB962C8B-B14F-4D97-AF65-F5344CB8AC3E}">
        <p14:creationId xmlns:p14="http://schemas.microsoft.com/office/powerpoint/2010/main" val="495379958"/>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a:xfrm>
            <a:off x="638134" y="212786"/>
            <a:ext cx="10489473" cy="850106"/>
          </a:xfrm>
          <a:prstGeom prst="rect">
            <a:avLst/>
          </a:prstGeom>
        </p:spPr>
        <p:txBody>
          <a:bodyPr>
            <a:normAutofit fontScale="90000" lnSpcReduction="200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tr-TR" sz="3600" b="1" noProof="0" dirty="0" smtClean="0">
                <a:solidFill>
                  <a:schemeClr val="accent1">
                    <a:lumMod val="50000"/>
                  </a:schemeClr>
                </a:solidFill>
                <a:effectLst>
                  <a:outerShdw blurRad="38100" dist="38100" dir="2700000" algn="tl">
                    <a:srgbClr val="000000">
                      <a:alpha val="43137"/>
                    </a:srgbClr>
                  </a:outerShdw>
                </a:effectLst>
                <a:latin typeface="+mn-lt"/>
                <a:ea typeface="+mj-ea"/>
                <a:cs typeface="+mj-cs"/>
              </a:rPr>
              <a:t>2019-2023 ARASI</a:t>
            </a:r>
          </a:p>
          <a:p>
            <a:pPr marL="0" marR="0" lvl="0" indent="0" algn="ctr" defTabSz="914400" rtl="0" eaLnBrk="1" fontAlgn="auto" latinLnBrk="0" hangingPunct="1">
              <a:lnSpc>
                <a:spcPct val="90000"/>
              </a:lnSpc>
              <a:spcBef>
                <a:spcPct val="0"/>
              </a:spcBef>
              <a:spcAft>
                <a:spcPts val="0"/>
              </a:spcAft>
              <a:buClrTx/>
              <a:buSzTx/>
              <a:buFontTx/>
              <a:buNone/>
              <a:tabLst/>
              <a:defRPr/>
            </a:pPr>
            <a:r>
              <a:rPr lang="tr-TR" sz="3600" b="1" noProof="0" dirty="0" smtClean="0">
                <a:solidFill>
                  <a:schemeClr val="accent1">
                    <a:lumMod val="50000"/>
                  </a:schemeClr>
                </a:solidFill>
                <a:effectLst>
                  <a:outerShdw blurRad="38100" dist="38100" dir="2700000" algn="tl">
                    <a:srgbClr val="000000">
                      <a:alpha val="43137"/>
                    </a:srgbClr>
                  </a:outerShdw>
                </a:effectLst>
                <a:latin typeface="+mn-lt"/>
                <a:ea typeface="+mj-ea"/>
                <a:cs typeface="+mj-cs"/>
              </a:rPr>
              <a:t> İSTANBUL İLİNE AİT  YANGIN İSTATİSTİĞİ</a:t>
            </a:r>
            <a:endParaRPr kumimoji="0" lang="en-US" sz="3600" b="1" i="0" u="none" strike="noStrike" kern="1200" cap="none" spc="0" normalizeH="0" baseline="0" noProof="0" dirty="0" smtClean="0">
              <a:ln>
                <a:noFill/>
              </a:ln>
              <a:solidFill>
                <a:schemeClr val="accent1">
                  <a:lumMod val="50000"/>
                </a:schemeClr>
              </a:solidFill>
              <a:effectLst>
                <a:outerShdw blurRad="38100" dist="38100" dir="2700000" algn="tl">
                  <a:srgbClr val="000000">
                    <a:alpha val="43137"/>
                  </a:srgbClr>
                </a:outerShdw>
              </a:effectLst>
              <a:uLnTx/>
              <a:uFillTx/>
              <a:latin typeface="+mn-lt"/>
              <a:ea typeface="+mj-ea"/>
              <a:cs typeface="+mj-cs"/>
            </a:endParaRPr>
          </a:p>
        </p:txBody>
      </p:sp>
      <p:pic>
        <p:nvPicPr>
          <p:cNvPr id="4" name="Resim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03030" y="1505027"/>
            <a:ext cx="9359679" cy="351674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082882098"/>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658454" y="155078"/>
            <a:ext cx="10489473" cy="850106"/>
          </a:xfrm>
          <a:prstGeom prst="rect">
            <a:avLst/>
          </a:prstGeom>
        </p:spPr>
        <p:txBody>
          <a:bodyPr>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tr-TR" sz="3600" b="1" dirty="0" err="1" smtClean="0">
                <a:solidFill>
                  <a:srgbClr val="FF0000"/>
                </a:solidFill>
                <a:effectLst>
                  <a:outerShdw blurRad="38100" dist="38100" dir="2700000" algn="tl">
                    <a:srgbClr val="000000">
                      <a:alpha val="43137"/>
                    </a:srgbClr>
                  </a:outerShdw>
                </a:effectLst>
                <a:latin typeface="+mn-lt"/>
                <a:ea typeface="+mj-ea"/>
                <a:cs typeface="+mj-cs"/>
              </a:rPr>
              <a:t>İSG</a:t>
            </a:r>
            <a:r>
              <a:rPr lang="tr-TR" sz="3600" b="1" dirty="0" smtClean="0">
                <a:solidFill>
                  <a:srgbClr val="FF0000"/>
                </a:solidFill>
                <a:effectLst>
                  <a:outerShdw blurRad="38100" dist="38100" dir="2700000" algn="tl">
                    <a:srgbClr val="000000">
                      <a:alpha val="43137"/>
                    </a:srgbClr>
                  </a:outerShdw>
                </a:effectLst>
                <a:latin typeface="+mn-lt"/>
                <a:ea typeface="+mj-ea"/>
                <a:cs typeface="+mj-cs"/>
              </a:rPr>
              <a:t> KÜLTÜRÜNÜN OLUŞUMUNDA </a:t>
            </a:r>
          </a:p>
          <a:p>
            <a:pPr marL="0" marR="0" lvl="0" indent="0" algn="ctr" defTabSz="914400" rtl="0" eaLnBrk="1" fontAlgn="auto" latinLnBrk="0" hangingPunct="1">
              <a:lnSpc>
                <a:spcPct val="90000"/>
              </a:lnSpc>
              <a:spcBef>
                <a:spcPct val="0"/>
              </a:spcBef>
              <a:spcAft>
                <a:spcPts val="0"/>
              </a:spcAft>
              <a:buClrTx/>
              <a:buSzTx/>
              <a:buFontTx/>
              <a:buNone/>
              <a:tabLst/>
              <a:defRPr/>
            </a:pPr>
            <a:r>
              <a:rPr lang="tr-TR" sz="3600" b="1" dirty="0" err="1" smtClean="0">
                <a:solidFill>
                  <a:srgbClr val="FF0000"/>
                </a:solidFill>
                <a:effectLst>
                  <a:outerShdw blurRad="38100" dist="38100" dir="2700000" algn="tl">
                    <a:srgbClr val="000000">
                      <a:alpha val="43137"/>
                    </a:srgbClr>
                  </a:outerShdw>
                </a:effectLst>
                <a:latin typeface="+mn-lt"/>
                <a:ea typeface="+mj-ea"/>
                <a:cs typeface="+mj-cs"/>
              </a:rPr>
              <a:t>İSG</a:t>
            </a:r>
            <a:r>
              <a:rPr lang="tr-TR" sz="3600" b="1" dirty="0" smtClean="0">
                <a:solidFill>
                  <a:srgbClr val="FF0000"/>
                </a:solidFill>
                <a:effectLst>
                  <a:outerShdw blurRad="38100" dist="38100" dir="2700000" algn="tl">
                    <a:srgbClr val="000000">
                      <a:alpha val="43137"/>
                    </a:srgbClr>
                  </a:outerShdw>
                </a:effectLst>
                <a:latin typeface="+mn-lt"/>
                <a:ea typeface="+mj-ea"/>
                <a:cs typeface="+mj-cs"/>
              </a:rPr>
              <a:t> PROFESYONELLERİNİN ÖNEMİ</a:t>
            </a:r>
            <a:endParaRPr kumimoji="0" lang="en-US" sz="36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mn-lt"/>
              <a:ea typeface="+mj-ea"/>
              <a:cs typeface="+mj-cs"/>
            </a:endParaRPr>
          </a:p>
        </p:txBody>
      </p:sp>
      <p:sp>
        <p:nvSpPr>
          <p:cNvPr id="3" name="Metin kutusu 2"/>
          <p:cNvSpPr txBox="1"/>
          <p:nvPr/>
        </p:nvSpPr>
        <p:spPr>
          <a:xfrm>
            <a:off x="1516247" y="3403600"/>
            <a:ext cx="9631680" cy="2585323"/>
          </a:xfrm>
          <a:prstGeom prst="rect">
            <a:avLst/>
          </a:prstGeom>
          <a:noFill/>
        </p:spPr>
        <p:txBody>
          <a:bodyPr wrap="square" rtlCol="0">
            <a:spAutoFit/>
          </a:bodyPr>
          <a:lstStyle/>
          <a:p>
            <a:r>
              <a:rPr lang="tr-TR" sz="2400" dirty="0" smtClean="0"/>
              <a:t>Çalışma ve Sosyal Güvenlik Bakanlığı tarafından </a:t>
            </a:r>
            <a:r>
              <a:rPr lang="tr-TR" sz="2400" dirty="0" err="1" smtClean="0"/>
              <a:t>İSG</a:t>
            </a:r>
            <a:r>
              <a:rPr lang="tr-TR" sz="2400" dirty="0" smtClean="0"/>
              <a:t> Katip sisteminde yapılan düzenleme ile aktif olarak ataması olan </a:t>
            </a:r>
            <a:r>
              <a:rPr lang="tr-TR" sz="2400" dirty="0" err="1" smtClean="0"/>
              <a:t>İSG</a:t>
            </a:r>
            <a:r>
              <a:rPr lang="tr-TR" sz="2400" dirty="0" smtClean="0"/>
              <a:t> Profesyonellerinin, </a:t>
            </a:r>
          </a:p>
          <a:p>
            <a:endParaRPr lang="tr-TR" sz="2400" dirty="0"/>
          </a:p>
          <a:p>
            <a:r>
              <a:rPr lang="tr-TR" sz="2400" dirty="0" smtClean="0"/>
              <a:t>Önerim; 16 Saat/Ay atamalarının </a:t>
            </a:r>
            <a:r>
              <a:rPr lang="tr-TR" sz="2400" u="sng" dirty="0">
                <a:hlinkClick r:id="rId2"/>
              </a:rPr>
              <a:t>Adrese Dayalı Nüfus Kayıt Sistemi (</a:t>
            </a:r>
            <a:r>
              <a:rPr lang="tr-TR" sz="2400" u="sng" dirty="0" err="1">
                <a:hlinkClick r:id="rId2"/>
              </a:rPr>
              <a:t>ADNKS</a:t>
            </a:r>
            <a:r>
              <a:rPr lang="tr-TR" sz="2400" u="sng" dirty="0" smtClean="0">
                <a:hlinkClick r:id="rId2"/>
              </a:rPr>
              <a:t>) </a:t>
            </a:r>
            <a:r>
              <a:rPr lang="tr-TR" sz="2400" dirty="0" smtClean="0"/>
              <a:t> üzerinden en yakın MEB  bağlı okula atamaları yapılmasına olanak sağlanması ile </a:t>
            </a:r>
            <a:r>
              <a:rPr lang="tr-TR" sz="2400" dirty="0" err="1" smtClean="0"/>
              <a:t>İSG</a:t>
            </a:r>
            <a:r>
              <a:rPr lang="tr-TR" sz="2400" dirty="0" smtClean="0"/>
              <a:t> Kültürünün oluşumuna başlayalım.</a:t>
            </a:r>
          </a:p>
          <a:p>
            <a:endParaRPr lang="tr-TR" u="sng" dirty="0">
              <a:hlinkClick r:id="rId2"/>
            </a:endParaRPr>
          </a:p>
        </p:txBody>
      </p:sp>
      <p:pic>
        <p:nvPicPr>
          <p:cNvPr id="5" name="Resim 4"/>
          <p:cNvPicPr>
            <a:picLocks noChangeAspect="1"/>
          </p:cNvPicPr>
          <p:nvPr/>
        </p:nvPicPr>
        <p:blipFill>
          <a:blip r:embed="rId3"/>
          <a:stretch>
            <a:fillRect/>
          </a:stretch>
        </p:blipFill>
        <p:spPr>
          <a:xfrm>
            <a:off x="3359269" y="1176639"/>
            <a:ext cx="4758663" cy="2226961"/>
          </a:xfrm>
          <a:prstGeom prst="rect">
            <a:avLst/>
          </a:prstGeom>
        </p:spPr>
      </p:pic>
    </p:spTree>
    <p:extLst>
      <p:ext uri="{BB962C8B-B14F-4D97-AF65-F5344CB8AC3E}">
        <p14:creationId xmlns:p14="http://schemas.microsoft.com/office/powerpoint/2010/main" val="2295586508"/>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638134" y="379125"/>
            <a:ext cx="10489473" cy="850106"/>
          </a:xfrm>
          <a:prstGeom prst="rect">
            <a:avLst/>
          </a:prstGeom>
        </p:spPr>
        <p:txBody>
          <a:bodyPr>
            <a:normAutofit fontScale="975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tr-TR" sz="3600" b="1" dirty="0" err="1" smtClean="0">
                <a:solidFill>
                  <a:schemeClr val="accent1">
                    <a:lumMod val="50000"/>
                  </a:schemeClr>
                </a:solidFill>
                <a:effectLst>
                  <a:outerShdw blurRad="38100" dist="38100" dir="2700000" algn="tl">
                    <a:srgbClr val="000000">
                      <a:alpha val="43137"/>
                    </a:srgbClr>
                  </a:outerShdw>
                </a:effectLst>
                <a:latin typeface="+mn-lt"/>
                <a:ea typeface="+mj-ea"/>
                <a:cs typeface="+mj-cs"/>
              </a:rPr>
              <a:t>İSG</a:t>
            </a:r>
            <a:r>
              <a:rPr lang="tr-TR" sz="3600" b="1" dirty="0" smtClean="0">
                <a:solidFill>
                  <a:schemeClr val="accent1">
                    <a:lumMod val="50000"/>
                  </a:schemeClr>
                </a:solidFill>
                <a:effectLst>
                  <a:outerShdw blurRad="38100" dist="38100" dir="2700000" algn="tl">
                    <a:srgbClr val="000000">
                      <a:alpha val="43137"/>
                    </a:srgbClr>
                  </a:outerShdw>
                </a:effectLst>
                <a:latin typeface="+mn-lt"/>
                <a:ea typeface="+mj-ea"/>
                <a:cs typeface="+mj-cs"/>
              </a:rPr>
              <a:t> KÜLTÜRÜNÜN ÖNEMİ</a:t>
            </a:r>
            <a:endParaRPr kumimoji="0" lang="en-US" sz="3600" b="1" i="0" u="none" strike="noStrike" kern="1200" cap="none" spc="0" normalizeH="0" baseline="0" noProof="0" dirty="0" smtClean="0">
              <a:ln>
                <a:noFill/>
              </a:ln>
              <a:solidFill>
                <a:schemeClr val="accent1">
                  <a:lumMod val="50000"/>
                </a:schemeClr>
              </a:solidFill>
              <a:effectLst>
                <a:outerShdw blurRad="38100" dist="38100" dir="2700000" algn="tl">
                  <a:srgbClr val="000000">
                    <a:alpha val="43137"/>
                  </a:srgbClr>
                </a:outerShdw>
              </a:effectLst>
              <a:uLnTx/>
              <a:uFillTx/>
              <a:latin typeface="+mn-lt"/>
              <a:ea typeface="+mj-ea"/>
              <a:cs typeface="+mj-cs"/>
            </a:endParaRPr>
          </a:p>
        </p:txBody>
      </p:sp>
      <p:pic>
        <p:nvPicPr>
          <p:cNvPr id="4" name="Resim 3"/>
          <p:cNvPicPr>
            <a:picLocks noChangeAspect="1"/>
          </p:cNvPicPr>
          <p:nvPr/>
        </p:nvPicPr>
        <p:blipFill>
          <a:blip r:embed="rId2"/>
          <a:stretch>
            <a:fillRect/>
          </a:stretch>
        </p:blipFill>
        <p:spPr>
          <a:xfrm>
            <a:off x="317451" y="1535846"/>
            <a:ext cx="5805764" cy="3251228"/>
          </a:xfrm>
          <a:prstGeom prst="rect">
            <a:avLst/>
          </a:prstGeom>
        </p:spPr>
      </p:pic>
      <p:pic>
        <p:nvPicPr>
          <p:cNvPr id="5" name="Resim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19520" y="1363140"/>
            <a:ext cx="5588000" cy="3412924"/>
          </a:xfrm>
          <a:prstGeom prst="rect">
            <a:avLst/>
          </a:prstGeom>
        </p:spPr>
      </p:pic>
      <p:sp>
        <p:nvSpPr>
          <p:cNvPr id="7" name="Rectangle 1"/>
          <p:cNvSpPr>
            <a:spLocks noChangeArrowheads="1"/>
          </p:cNvSpPr>
          <p:nvPr/>
        </p:nvSpPr>
        <p:spPr bwMode="auto">
          <a:xfrm>
            <a:off x="317451" y="4776064"/>
            <a:ext cx="570425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tr-TR" altLang="tr-TR" sz="2400" b="1" smtClean="0">
                <a:solidFill>
                  <a:srgbClr val="000000"/>
                </a:solidFill>
                <a:latin typeface="Calibri" panose="020F0502020204030204" pitchFamily="34" charset="0"/>
                <a:ea typeface="Calibri" panose="020F0502020204030204" pitchFamily="34" charset="0"/>
                <a:cs typeface="Calibri" panose="020F0502020204030204" pitchFamily="34" charset="0"/>
              </a:rPr>
              <a:t>https://www.marti.tech/Help_tr_v2.html</a:t>
            </a:r>
            <a:r>
              <a:rPr kumimoji="0" lang="tr-TR" altLang="tr-TR" sz="240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24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8" name="Metin kutusu 7"/>
          <p:cNvSpPr txBox="1"/>
          <p:nvPr/>
        </p:nvSpPr>
        <p:spPr>
          <a:xfrm>
            <a:off x="6319520" y="4776064"/>
            <a:ext cx="5669280" cy="461665"/>
          </a:xfrm>
          <a:prstGeom prst="rect">
            <a:avLst/>
          </a:prstGeom>
          <a:noFill/>
        </p:spPr>
        <p:txBody>
          <a:bodyPr wrap="square" rtlCol="0">
            <a:spAutoFit/>
          </a:bodyPr>
          <a:lstStyle/>
          <a:p>
            <a:r>
              <a:rPr lang="tr-TR" sz="2400" b="1" dirty="0"/>
              <a:t>Elektrikli </a:t>
            </a:r>
            <a:r>
              <a:rPr lang="tr-TR" sz="2400" b="1" dirty="0" err="1"/>
              <a:t>scooter</a:t>
            </a:r>
            <a:r>
              <a:rPr lang="tr-TR" sz="2400" b="1" dirty="0"/>
              <a:t> için </a:t>
            </a:r>
            <a:r>
              <a:rPr lang="tr-TR" sz="2400" b="1" dirty="0" smtClean="0"/>
              <a:t>kurallar</a:t>
            </a:r>
            <a:endParaRPr lang="tr-TR" sz="2400" b="1" dirty="0"/>
          </a:p>
        </p:txBody>
      </p:sp>
      <p:sp>
        <p:nvSpPr>
          <p:cNvPr id="9" name="Metin kutusu 8"/>
          <p:cNvSpPr txBox="1"/>
          <p:nvPr/>
        </p:nvSpPr>
        <p:spPr>
          <a:xfrm>
            <a:off x="2200265" y="944983"/>
            <a:ext cx="7680960" cy="461665"/>
          </a:xfrm>
          <a:prstGeom prst="rect">
            <a:avLst/>
          </a:prstGeom>
          <a:noFill/>
        </p:spPr>
        <p:txBody>
          <a:bodyPr wrap="square" rtlCol="0">
            <a:spAutoFit/>
          </a:bodyPr>
          <a:lstStyle/>
          <a:p>
            <a:r>
              <a:rPr lang="tr-TR" dirty="0" smtClean="0">
                <a:solidFill>
                  <a:srgbClr val="C11E43"/>
                </a:solidFill>
              </a:rPr>
              <a:t>                </a:t>
            </a:r>
            <a:r>
              <a:rPr lang="tr-TR" sz="2400" b="1" dirty="0" smtClean="0">
                <a:solidFill>
                  <a:srgbClr val="C11E43"/>
                </a:solidFill>
              </a:rPr>
              <a:t>AŞAĞIDAKİ RESİMLERDEN HANGİSİ DOĞRU</a:t>
            </a:r>
            <a:endParaRPr lang="tr-TR" sz="2400" b="1" dirty="0">
              <a:solidFill>
                <a:srgbClr val="C11E43"/>
              </a:solidFill>
            </a:endParaRPr>
          </a:p>
        </p:txBody>
      </p:sp>
      <p:pic>
        <p:nvPicPr>
          <p:cNvPr id="10" name="Resim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612828" y="5184387"/>
            <a:ext cx="1029558" cy="1029558"/>
          </a:xfrm>
          <a:prstGeom prst="rect">
            <a:avLst/>
          </a:prstGeom>
        </p:spPr>
      </p:pic>
      <p:sp>
        <p:nvSpPr>
          <p:cNvPr id="11" name="Dikdörtgen 10"/>
          <p:cNvSpPr/>
          <p:nvPr/>
        </p:nvSpPr>
        <p:spPr>
          <a:xfrm>
            <a:off x="7738419" y="5468333"/>
            <a:ext cx="2718116" cy="461665"/>
          </a:xfrm>
          <a:prstGeom prst="rect">
            <a:avLst/>
          </a:prstGeom>
        </p:spPr>
        <p:txBody>
          <a:bodyPr wrap="none">
            <a:spAutoFit/>
          </a:bodyPr>
          <a:lstStyle/>
          <a:p>
            <a:pPr lvl="0"/>
            <a:r>
              <a:rPr lang="tr-TR" altLang="tr-TR" sz="2400" dirty="0">
                <a:solidFill>
                  <a:srgbClr val="000000"/>
                </a:solidFill>
                <a:ea typeface="Calibri" panose="020F0502020204030204" pitchFamily="34" charset="0"/>
                <a:cs typeface="Calibri" panose="020F0502020204030204" pitchFamily="34" charset="0"/>
              </a:rPr>
              <a:t>Kask takmalı mıyım?</a:t>
            </a:r>
            <a:endParaRPr lang="tr-TR" altLang="tr-TR" sz="2400" dirty="0">
              <a:ea typeface="Calibri" panose="020F0502020204030204" pitchFamily="34" charset="0"/>
              <a:cs typeface="Calibri" panose="020F0502020204030204" pitchFamily="34" charset="0"/>
            </a:endParaRPr>
          </a:p>
        </p:txBody>
      </p:sp>
      <p:sp>
        <p:nvSpPr>
          <p:cNvPr id="12" name="Dikdörtgen 11"/>
          <p:cNvSpPr/>
          <p:nvPr/>
        </p:nvSpPr>
        <p:spPr>
          <a:xfrm>
            <a:off x="223520" y="5147092"/>
            <a:ext cx="6096000" cy="830997"/>
          </a:xfrm>
          <a:prstGeom prst="rect">
            <a:avLst/>
          </a:prstGeom>
        </p:spPr>
        <p:txBody>
          <a:bodyPr>
            <a:spAutoFit/>
          </a:bodyPr>
          <a:lstStyle/>
          <a:p>
            <a:r>
              <a:rPr lang="tr-TR" sz="2400" dirty="0" smtClean="0"/>
              <a:t>MADDE. 8</a:t>
            </a:r>
            <a:r>
              <a:rPr lang="tr-TR" sz="2400" dirty="0"/>
              <a:t>) Kask, dizlik, reflektör, ceket gibi koruyucu ekipman kullanımı teşvik edilecek</a:t>
            </a:r>
            <a:r>
              <a:rPr lang="tr-TR" sz="2400" b="1" dirty="0"/>
              <a:t>.</a:t>
            </a:r>
            <a:endParaRPr lang="tr-TR" sz="2400" dirty="0"/>
          </a:p>
        </p:txBody>
      </p:sp>
    </p:spTree>
    <p:extLst>
      <p:ext uri="{BB962C8B-B14F-4D97-AF65-F5344CB8AC3E}">
        <p14:creationId xmlns:p14="http://schemas.microsoft.com/office/powerpoint/2010/main" val="832572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487680" y="1271465"/>
            <a:ext cx="11358880" cy="2831544"/>
          </a:xfrm>
          <a:prstGeom prst="rect">
            <a:avLst/>
          </a:prstGeom>
        </p:spPr>
        <p:txBody>
          <a:bodyPr wrap="square">
            <a:spAutoFit/>
          </a:bodyPr>
          <a:lstStyle/>
          <a:p>
            <a:pPr algn="just"/>
            <a:r>
              <a:rPr lang="tr-TR" sz="2200" b="1" dirty="0"/>
              <a:t>4. Tarafların Hak ve Yükümlülükleri</a:t>
            </a:r>
            <a:endParaRPr lang="tr-TR" sz="2200" dirty="0" smtClean="0">
              <a:ea typeface="Calibri" panose="020F0502020204030204" pitchFamily="34" charset="0"/>
              <a:cs typeface="Calibri" panose="020F0502020204030204" pitchFamily="34" charset="0"/>
            </a:endParaRPr>
          </a:p>
          <a:p>
            <a:pPr algn="just"/>
            <a:r>
              <a:rPr lang="tr-TR" sz="2200" b="1" dirty="0" smtClean="0">
                <a:ea typeface="Calibri" panose="020F0502020204030204" pitchFamily="34" charset="0"/>
                <a:cs typeface="Calibri" panose="020F0502020204030204" pitchFamily="34" charset="0"/>
              </a:rPr>
              <a:t>4.9</a:t>
            </a:r>
            <a:r>
              <a:rPr lang="tr-TR" sz="2200" b="1" dirty="0">
                <a:ea typeface="Calibri" panose="020F0502020204030204" pitchFamily="34" charset="0"/>
                <a:cs typeface="Calibri" panose="020F0502020204030204" pitchFamily="34" charset="0"/>
              </a:rPr>
              <a:t>. Kullanıcı, </a:t>
            </a:r>
            <a:r>
              <a:rPr lang="tr-TR" sz="2200" dirty="0">
                <a:ea typeface="Calibri" panose="020F0502020204030204" pitchFamily="34" charset="0"/>
                <a:cs typeface="Calibri" panose="020F0502020204030204" pitchFamily="34" charset="0"/>
              </a:rPr>
              <a:t>Taşıt kullanmak veya Taşıt ile yolculuk yapmak için gerekli yetkinliğe sahip olduğunu, </a:t>
            </a:r>
            <a:r>
              <a:rPr lang="tr-TR" sz="2200" dirty="0" err="1">
                <a:ea typeface="Calibri" panose="020F0502020204030204" pitchFamily="34" charset="0"/>
                <a:cs typeface="Calibri" panose="020F0502020204030204" pitchFamily="34" charset="0"/>
              </a:rPr>
              <a:t>Taşıt'ın</a:t>
            </a:r>
            <a:r>
              <a:rPr lang="tr-TR" sz="2200" dirty="0">
                <a:ea typeface="Calibri" panose="020F0502020204030204" pitchFamily="34" charset="0"/>
                <a:cs typeface="Calibri" panose="020F0502020204030204" pitchFamily="34" charset="0"/>
              </a:rPr>
              <a:t> hususiyetini göz önünde bulundurarak, </a:t>
            </a:r>
            <a:r>
              <a:rPr lang="tr-TR" sz="2200" b="1" dirty="0">
                <a:ea typeface="Calibri" panose="020F0502020204030204" pitchFamily="34" charset="0"/>
                <a:cs typeface="Calibri" panose="020F0502020204030204" pitchFamily="34" charset="0"/>
              </a:rPr>
              <a:t>koruma başlığı (kask), gözü dış tesirlere karşı koruyacak veya görüşe engel olmayacak koruma gözlüğü, gece sürüşleri için reflektif işaretli giyecekler </a:t>
            </a:r>
            <a:r>
              <a:rPr lang="tr-TR" sz="2200" dirty="0">
                <a:ea typeface="Calibri" panose="020F0502020204030204" pitchFamily="34" charset="0"/>
                <a:cs typeface="Calibri" panose="020F0502020204030204" pitchFamily="34" charset="0"/>
              </a:rPr>
              <a:t>dahil ancak bunlarla sınırlı olmamak üzere güvenli bir sürüş ve/veya </a:t>
            </a:r>
            <a:r>
              <a:rPr lang="tr-TR" sz="2200" dirty="0" err="1">
                <a:ea typeface="Calibri" panose="020F0502020204030204" pitchFamily="34" charset="0"/>
                <a:cs typeface="Calibri" panose="020F0502020204030204" pitchFamily="34" charset="0"/>
              </a:rPr>
              <a:t>TAG</a:t>
            </a:r>
            <a:r>
              <a:rPr lang="tr-TR" sz="2200" dirty="0">
                <a:ea typeface="Calibri" panose="020F0502020204030204" pitchFamily="34" charset="0"/>
                <a:cs typeface="Calibri" panose="020F0502020204030204" pitchFamily="34" charset="0"/>
              </a:rPr>
              <a:t> hizmeti konusu Taşıtla yolculuk için gerekli ekipmanı kullanmak ve </a:t>
            </a:r>
            <a:r>
              <a:rPr lang="tr-TR" sz="2200" dirty="0" err="1">
                <a:ea typeface="Calibri" panose="020F0502020204030204" pitchFamily="34" charset="0"/>
                <a:cs typeface="Calibri" panose="020F0502020204030204" pitchFamily="34" charset="0"/>
              </a:rPr>
              <a:t>Taşıt'ı</a:t>
            </a:r>
            <a:r>
              <a:rPr lang="tr-TR" sz="2200" dirty="0">
                <a:ea typeface="Calibri" panose="020F0502020204030204" pitchFamily="34" charset="0"/>
                <a:cs typeface="Calibri" panose="020F0502020204030204" pitchFamily="34" charset="0"/>
              </a:rPr>
              <a:t> kullanırken ve/veya </a:t>
            </a:r>
            <a:r>
              <a:rPr lang="tr-TR" sz="2200" dirty="0" err="1">
                <a:ea typeface="Calibri" panose="020F0502020204030204" pitchFamily="34" charset="0"/>
                <a:cs typeface="Calibri" panose="020F0502020204030204" pitchFamily="34" charset="0"/>
              </a:rPr>
              <a:t>TAG</a:t>
            </a:r>
            <a:r>
              <a:rPr lang="tr-TR" sz="2200" dirty="0">
                <a:ea typeface="Calibri" panose="020F0502020204030204" pitchFamily="34" charset="0"/>
                <a:cs typeface="Calibri" panose="020F0502020204030204" pitchFamily="34" charset="0"/>
              </a:rPr>
              <a:t> hizmeti konusu Taşıt ile yolculuk yaparken kendisine ve/veya kamuya zarar verebilecek bir engelinin olmadığını </a:t>
            </a:r>
            <a:r>
              <a:rPr lang="tr-TR" sz="2200" b="1" dirty="0">
                <a:ea typeface="Calibri" panose="020F0502020204030204" pitchFamily="34" charset="0"/>
                <a:cs typeface="Calibri" panose="020F0502020204030204" pitchFamily="34" charset="0"/>
              </a:rPr>
              <a:t>kabul etmektedir</a:t>
            </a:r>
            <a:r>
              <a:rPr lang="tr-TR" sz="2400" b="1" dirty="0">
                <a:ea typeface="Calibri" panose="020F0502020204030204" pitchFamily="34" charset="0"/>
                <a:cs typeface="Calibri" panose="020F0502020204030204" pitchFamily="34" charset="0"/>
              </a:rPr>
              <a:t>.</a:t>
            </a:r>
          </a:p>
        </p:txBody>
      </p:sp>
      <p:sp>
        <p:nvSpPr>
          <p:cNvPr id="3" name="Dikdörtgen 2"/>
          <p:cNvSpPr/>
          <p:nvPr/>
        </p:nvSpPr>
        <p:spPr>
          <a:xfrm>
            <a:off x="4022460" y="809800"/>
            <a:ext cx="4086119" cy="461665"/>
          </a:xfrm>
          <a:prstGeom prst="rect">
            <a:avLst/>
          </a:prstGeom>
        </p:spPr>
        <p:txBody>
          <a:bodyPr wrap="none">
            <a:spAutoFit/>
          </a:bodyPr>
          <a:lstStyle/>
          <a:p>
            <a:r>
              <a:rPr lang="tr-TR" sz="2400" b="1" dirty="0">
                <a:solidFill>
                  <a:srgbClr val="C11E43"/>
                </a:solidFill>
                <a:ea typeface="Calibri" panose="020F0502020204030204" pitchFamily="34" charset="0"/>
                <a:cs typeface="Calibri" panose="020F0502020204030204" pitchFamily="34" charset="0"/>
              </a:rPr>
              <a:t>MARTI KULLANICI SÖZLEŞMESİ</a:t>
            </a:r>
            <a:endParaRPr lang="tr-TR" sz="2400" dirty="0">
              <a:solidFill>
                <a:srgbClr val="C11E43"/>
              </a:solidFill>
              <a:ea typeface="Calibri" panose="020F0502020204030204" pitchFamily="34" charset="0"/>
              <a:cs typeface="Calibri" panose="020F0502020204030204" pitchFamily="34" charset="0"/>
            </a:endParaRPr>
          </a:p>
        </p:txBody>
      </p:sp>
      <p:sp>
        <p:nvSpPr>
          <p:cNvPr id="4" name="Dikdörtgen 3"/>
          <p:cNvSpPr/>
          <p:nvPr/>
        </p:nvSpPr>
        <p:spPr>
          <a:xfrm>
            <a:off x="6848212" y="5729345"/>
            <a:ext cx="4286045" cy="369332"/>
          </a:xfrm>
          <a:prstGeom prst="rect">
            <a:avLst/>
          </a:prstGeom>
        </p:spPr>
        <p:txBody>
          <a:bodyPr wrap="none">
            <a:spAutoFit/>
          </a:bodyPr>
          <a:lstStyle/>
          <a:p>
            <a:r>
              <a:rPr lang="tr-TR" b="1" dirty="0"/>
              <a:t>https://www.marti.tech/Terms_tr_v4.html</a:t>
            </a:r>
          </a:p>
        </p:txBody>
      </p:sp>
      <p:sp>
        <p:nvSpPr>
          <p:cNvPr id="5" name="Title 3"/>
          <p:cNvSpPr txBox="1">
            <a:spLocks/>
          </p:cNvSpPr>
          <p:nvPr/>
        </p:nvSpPr>
        <p:spPr>
          <a:xfrm>
            <a:off x="719414" y="284698"/>
            <a:ext cx="10489473" cy="850106"/>
          </a:xfrm>
          <a:prstGeom prst="rect">
            <a:avLst/>
          </a:prstGeom>
        </p:spPr>
        <p:txBody>
          <a:bodyPr>
            <a:normAutofit fontScale="975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tr-TR" sz="3600" b="1" dirty="0" err="1" smtClean="0">
                <a:solidFill>
                  <a:schemeClr val="accent1">
                    <a:lumMod val="50000"/>
                  </a:schemeClr>
                </a:solidFill>
                <a:effectLst>
                  <a:outerShdw blurRad="38100" dist="38100" dir="2700000" algn="tl">
                    <a:srgbClr val="000000">
                      <a:alpha val="43137"/>
                    </a:srgbClr>
                  </a:outerShdw>
                </a:effectLst>
                <a:latin typeface="+mn-lt"/>
                <a:ea typeface="+mj-ea"/>
                <a:cs typeface="+mj-cs"/>
              </a:rPr>
              <a:t>İSG</a:t>
            </a:r>
            <a:r>
              <a:rPr lang="tr-TR" sz="3600" b="1" dirty="0" smtClean="0">
                <a:solidFill>
                  <a:schemeClr val="accent1">
                    <a:lumMod val="50000"/>
                  </a:schemeClr>
                </a:solidFill>
                <a:effectLst>
                  <a:outerShdw blurRad="38100" dist="38100" dir="2700000" algn="tl">
                    <a:srgbClr val="000000">
                      <a:alpha val="43137"/>
                    </a:srgbClr>
                  </a:outerShdw>
                </a:effectLst>
                <a:latin typeface="+mn-lt"/>
                <a:ea typeface="+mj-ea"/>
                <a:cs typeface="+mj-cs"/>
              </a:rPr>
              <a:t> KÜLTÜRÜNÜN ÖNEMİ</a:t>
            </a:r>
            <a:endParaRPr kumimoji="0" lang="en-US" sz="3600" b="1" i="0" u="none" strike="noStrike" kern="1200" cap="none" spc="0" normalizeH="0" baseline="0" noProof="0" dirty="0" smtClean="0">
              <a:ln>
                <a:noFill/>
              </a:ln>
              <a:solidFill>
                <a:schemeClr val="accent1">
                  <a:lumMod val="50000"/>
                </a:schemeClr>
              </a:solidFill>
              <a:effectLst>
                <a:outerShdw blurRad="38100" dist="38100" dir="2700000" algn="tl">
                  <a:srgbClr val="000000">
                    <a:alpha val="43137"/>
                  </a:srgbClr>
                </a:outerShdw>
              </a:effectLst>
              <a:uLnTx/>
              <a:uFillTx/>
              <a:latin typeface="+mn-lt"/>
              <a:ea typeface="+mj-ea"/>
              <a:cs typeface="+mj-cs"/>
            </a:endParaRPr>
          </a:p>
        </p:txBody>
      </p:sp>
      <p:sp>
        <p:nvSpPr>
          <p:cNvPr id="6" name="Dikdörtgen 5"/>
          <p:cNvSpPr/>
          <p:nvPr/>
        </p:nvSpPr>
        <p:spPr>
          <a:xfrm>
            <a:off x="487680" y="4128907"/>
            <a:ext cx="11440160" cy="1785104"/>
          </a:xfrm>
          <a:prstGeom prst="rect">
            <a:avLst/>
          </a:prstGeom>
        </p:spPr>
        <p:txBody>
          <a:bodyPr wrap="square">
            <a:spAutoFit/>
          </a:bodyPr>
          <a:lstStyle/>
          <a:p>
            <a:r>
              <a:rPr lang="tr-TR" sz="2200" b="1" dirty="0">
                <a:solidFill>
                  <a:srgbClr val="000000"/>
                </a:solidFill>
                <a:ea typeface="Calibri" panose="020F0502020204030204" pitchFamily="34" charset="0"/>
                <a:cs typeface="Calibri" panose="020F0502020204030204" pitchFamily="34" charset="0"/>
              </a:rPr>
              <a:t>7.3 Sürüş </a:t>
            </a:r>
            <a:r>
              <a:rPr lang="tr-TR" sz="2200" b="1" dirty="0" smtClean="0">
                <a:solidFill>
                  <a:srgbClr val="000000"/>
                </a:solidFill>
                <a:ea typeface="Calibri" panose="020F0502020204030204" pitchFamily="34" charset="0"/>
                <a:cs typeface="Calibri" panose="020F0502020204030204" pitchFamily="34" charset="0"/>
              </a:rPr>
              <a:t>Güvenliği</a:t>
            </a:r>
          </a:p>
          <a:p>
            <a:r>
              <a:rPr lang="tr-TR" sz="2200" dirty="0">
                <a:ea typeface="Calibri" panose="020F0502020204030204" pitchFamily="34" charset="0"/>
                <a:cs typeface="Calibri" panose="020F0502020204030204" pitchFamily="34" charset="0"/>
              </a:rPr>
              <a:t>Kullanıcı, herhangi bir kaza sırasında </a:t>
            </a:r>
            <a:r>
              <a:rPr lang="tr-TR" sz="2200" b="1" dirty="0">
                <a:ea typeface="Calibri" panose="020F0502020204030204" pitchFamily="34" charset="0"/>
                <a:cs typeface="Calibri" panose="020F0502020204030204" pitchFamily="34" charset="0"/>
              </a:rPr>
              <a:t>kask başta olmak üzere </a:t>
            </a:r>
            <a:r>
              <a:rPr lang="tr-TR" sz="2200" dirty="0">
                <a:ea typeface="Calibri" panose="020F0502020204030204" pitchFamily="34" charset="0"/>
                <a:cs typeface="Calibri" panose="020F0502020204030204" pitchFamily="34" charset="0"/>
              </a:rPr>
              <a:t>yukarıda sayılan koruyucu </a:t>
            </a:r>
            <a:r>
              <a:rPr lang="tr-TR" sz="2200" dirty="0" smtClean="0">
                <a:ea typeface="Calibri" panose="020F0502020204030204" pitchFamily="34" charset="0"/>
                <a:cs typeface="Calibri" panose="020F0502020204030204" pitchFamily="34" charset="0"/>
              </a:rPr>
              <a:t>ekipmanları </a:t>
            </a:r>
            <a:r>
              <a:rPr lang="tr-TR" sz="2200" b="1" dirty="0" smtClean="0">
                <a:ea typeface="Calibri" panose="020F0502020204030204" pitchFamily="34" charset="0"/>
                <a:cs typeface="Calibri" panose="020F0502020204030204" pitchFamily="34" charset="0"/>
              </a:rPr>
              <a:t>giysin </a:t>
            </a:r>
            <a:r>
              <a:rPr lang="tr-TR" sz="2200" b="1" dirty="0">
                <a:ea typeface="Calibri" panose="020F0502020204030204" pitchFamily="34" charset="0"/>
                <a:cs typeface="Calibri" panose="020F0502020204030204" pitchFamily="34" charset="0"/>
              </a:rPr>
              <a:t>yahut giymesin</a:t>
            </a:r>
            <a:r>
              <a:rPr lang="tr-TR" sz="2200" dirty="0">
                <a:ea typeface="Calibri" panose="020F0502020204030204" pitchFamily="34" charset="0"/>
                <a:cs typeface="Calibri" panose="020F0502020204030204" pitchFamily="34" charset="0"/>
              </a:rPr>
              <a:t>, </a:t>
            </a:r>
            <a:r>
              <a:rPr lang="tr-TR" sz="2200" dirty="0" err="1">
                <a:ea typeface="Calibri" panose="020F0502020204030204" pitchFamily="34" charset="0"/>
                <a:cs typeface="Calibri" panose="020F0502020204030204" pitchFamily="34" charset="0"/>
              </a:rPr>
              <a:t>Taşıt'ta</a:t>
            </a:r>
            <a:r>
              <a:rPr lang="tr-TR" sz="2200" dirty="0">
                <a:ea typeface="Calibri" panose="020F0502020204030204" pitchFamily="34" charset="0"/>
                <a:cs typeface="Calibri" panose="020F0502020204030204" pitchFamily="34" charset="0"/>
              </a:rPr>
              <a:t> bulunduğu MARTI tarafından tespit edilen teknik kusurdan </a:t>
            </a:r>
            <a:r>
              <a:rPr lang="tr-TR" sz="2200" dirty="0" smtClean="0">
                <a:ea typeface="Calibri" panose="020F0502020204030204" pitchFamily="34" charset="0"/>
                <a:cs typeface="Calibri" panose="020F0502020204030204" pitchFamily="34" charset="0"/>
              </a:rPr>
              <a:t>kaynaklanan  </a:t>
            </a:r>
            <a:r>
              <a:rPr lang="tr-TR" sz="2200" dirty="0">
                <a:ea typeface="Calibri" panose="020F0502020204030204" pitchFamily="34" charset="0"/>
                <a:cs typeface="Calibri" panose="020F0502020204030204" pitchFamily="34" charset="0"/>
              </a:rPr>
              <a:t>durumlar hariç olmak üzere Hizmetleri kullanırken meydana gelen bir yaralanmada </a:t>
            </a:r>
            <a:r>
              <a:rPr lang="tr-TR" sz="2200" b="1" dirty="0" err="1" smtClean="0">
                <a:ea typeface="Calibri" panose="020F0502020204030204" pitchFamily="34" charset="0"/>
                <a:cs typeface="Calibri" panose="020F0502020204030204" pitchFamily="34" charset="0"/>
              </a:rPr>
              <a:t>MARTI'nın</a:t>
            </a:r>
            <a:r>
              <a:rPr lang="tr-TR" sz="2200" b="1" dirty="0" smtClean="0">
                <a:ea typeface="Calibri" panose="020F0502020204030204" pitchFamily="34" charset="0"/>
                <a:cs typeface="Calibri" panose="020F0502020204030204" pitchFamily="34" charset="0"/>
              </a:rPr>
              <a:t>  </a:t>
            </a:r>
            <a:r>
              <a:rPr lang="tr-TR" sz="2200" b="1" dirty="0">
                <a:ea typeface="Calibri" panose="020F0502020204030204" pitchFamily="34" charset="0"/>
                <a:cs typeface="Calibri" panose="020F0502020204030204" pitchFamily="34" charset="0"/>
              </a:rPr>
              <a:t>sorumlu olmadığını kabul eder.</a:t>
            </a:r>
          </a:p>
        </p:txBody>
      </p:sp>
      <p:pic>
        <p:nvPicPr>
          <p:cNvPr id="7" name="Resim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493597" y="284698"/>
            <a:ext cx="3149762" cy="1371670"/>
          </a:xfrm>
          <a:prstGeom prst="rect">
            <a:avLst/>
          </a:prstGeom>
        </p:spPr>
      </p:pic>
    </p:spTree>
    <p:extLst>
      <p:ext uri="{BB962C8B-B14F-4D97-AF65-F5344CB8AC3E}">
        <p14:creationId xmlns:p14="http://schemas.microsoft.com/office/powerpoint/2010/main" val="30429177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232765" y="788555"/>
            <a:ext cx="1779270" cy="461665"/>
          </a:xfrm>
          <a:prstGeom prst="rect">
            <a:avLst/>
          </a:prstGeom>
        </p:spPr>
        <p:txBody>
          <a:bodyPr wrap="none">
            <a:spAutoFit/>
          </a:bodyPr>
          <a:lstStyle/>
          <a:p>
            <a:r>
              <a:rPr lang="tr-TR" sz="2400" b="1" dirty="0">
                <a:solidFill>
                  <a:srgbClr val="000000"/>
                </a:solidFill>
                <a:latin typeface="+mn-lt"/>
              </a:rPr>
              <a:t>18. CEZALAR</a:t>
            </a:r>
            <a:endParaRPr lang="tr-TR" sz="2400" dirty="0">
              <a:latin typeface="+mn-lt"/>
            </a:endParaRPr>
          </a:p>
        </p:txBody>
      </p:sp>
      <p:sp>
        <p:nvSpPr>
          <p:cNvPr id="3" name="Dikdörtgen 2"/>
          <p:cNvSpPr/>
          <p:nvPr/>
        </p:nvSpPr>
        <p:spPr>
          <a:xfrm>
            <a:off x="617814" y="1250220"/>
            <a:ext cx="10972800" cy="2308324"/>
          </a:xfrm>
          <a:prstGeom prst="rect">
            <a:avLst/>
          </a:prstGeom>
        </p:spPr>
        <p:txBody>
          <a:bodyPr wrap="square">
            <a:spAutoFit/>
          </a:bodyPr>
          <a:lstStyle/>
          <a:p>
            <a:pPr algn="just"/>
            <a:r>
              <a:rPr lang="tr-TR" sz="2400" dirty="0">
                <a:solidFill>
                  <a:srgbClr val="000000"/>
                </a:solidFill>
                <a:ea typeface="Calibri" panose="020F0502020204030204" pitchFamily="34" charset="0"/>
                <a:cs typeface="Calibri" panose="020F0502020204030204" pitchFamily="34" charset="0"/>
              </a:rPr>
              <a:t>Kullanıcı, Mesafeli Araç Kiralama Sözleşmesi'nin 7.5 maddesinde açıklandığı üzere; 2918 sayılı Karayolları Trafik Kanununun ilgili maddelerine aykırı davranması üzerine Martı </a:t>
            </a:r>
            <a:r>
              <a:rPr lang="tr-TR" sz="2400" dirty="0" err="1">
                <a:solidFill>
                  <a:srgbClr val="000000"/>
                </a:solidFill>
                <a:ea typeface="Calibri" panose="020F0502020204030204" pitchFamily="34" charset="0"/>
                <a:cs typeface="Calibri" panose="020F0502020204030204" pitchFamily="34" charset="0"/>
              </a:rPr>
              <a:t>Moped</a:t>
            </a:r>
            <a:r>
              <a:rPr lang="tr-TR" sz="2400" dirty="0">
                <a:solidFill>
                  <a:srgbClr val="000000"/>
                </a:solidFill>
                <a:ea typeface="Calibri" panose="020F0502020204030204" pitchFamily="34" charset="0"/>
                <a:cs typeface="Calibri" panose="020F0502020204030204" pitchFamily="34" charset="0"/>
              </a:rPr>
              <a:t> ve Martı </a:t>
            </a:r>
            <a:r>
              <a:rPr lang="tr-TR" sz="2400" dirty="0" err="1">
                <a:solidFill>
                  <a:srgbClr val="000000"/>
                </a:solidFill>
                <a:ea typeface="Calibri" panose="020F0502020204030204" pitchFamily="34" charset="0"/>
                <a:cs typeface="Calibri" panose="020F0502020204030204" pitchFamily="34" charset="0"/>
              </a:rPr>
              <a:t>Mobilet'in</a:t>
            </a:r>
            <a:r>
              <a:rPr lang="tr-TR" sz="2400" dirty="0">
                <a:solidFill>
                  <a:srgbClr val="000000"/>
                </a:solidFill>
                <a:ea typeface="Calibri" panose="020F0502020204030204" pitchFamily="34" charset="0"/>
                <a:cs typeface="Calibri" panose="020F0502020204030204" pitchFamily="34" charset="0"/>
              </a:rPr>
              <a:t> plakasına yazılarak yetkili merciler tarafından </a:t>
            </a:r>
            <a:r>
              <a:rPr lang="tr-TR" sz="2400" dirty="0" err="1">
                <a:solidFill>
                  <a:srgbClr val="000000"/>
                </a:solidFill>
                <a:ea typeface="Calibri" panose="020F0502020204030204" pitchFamily="34" charset="0"/>
                <a:cs typeface="Calibri" panose="020F0502020204030204" pitchFamily="34" charset="0"/>
              </a:rPr>
              <a:t>MARTI'ya</a:t>
            </a:r>
            <a:r>
              <a:rPr lang="tr-TR" sz="2400" dirty="0">
                <a:solidFill>
                  <a:srgbClr val="000000"/>
                </a:solidFill>
                <a:ea typeface="Calibri" panose="020F0502020204030204" pitchFamily="34" charset="0"/>
                <a:cs typeface="Calibri" panose="020F0502020204030204" pitchFamily="34" charset="0"/>
              </a:rPr>
              <a:t> tebliğ edilen cezaların doğurduğu zarardan sorumludur</a:t>
            </a:r>
            <a:r>
              <a:rPr lang="tr-TR" sz="2400" dirty="0" smtClean="0">
                <a:solidFill>
                  <a:srgbClr val="000000"/>
                </a:solidFill>
                <a:ea typeface="Calibri" panose="020F0502020204030204" pitchFamily="34" charset="0"/>
                <a:cs typeface="Calibri" panose="020F0502020204030204" pitchFamily="34" charset="0"/>
              </a:rPr>
              <a:t>.</a:t>
            </a:r>
          </a:p>
          <a:p>
            <a:r>
              <a:rPr lang="tr-TR" sz="2400" b="1" dirty="0" smtClean="0"/>
              <a:t>Martı </a:t>
            </a:r>
            <a:r>
              <a:rPr lang="tr-TR" sz="2400" b="1" dirty="0" err="1"/>
              <a:t>Moped'i</a:t>
            </a:r>
            <a:r>
              <a:rPr lang="tr-TR" sz="2400" b="1" dirty="0"/>
              <a:t> kullanırken kask takmama; 450 </a:t>
            </a:r>
            <a:r>
              <a:rPr lang="tr-TR" sz="2400" b="1" dirty="0" smtClean="0"/>
              <a:t>TL ceza kesilir.</a:t>
            </a:r>
            <a:endParaRPr lang="tr-TR" sz="2400" b="1" dirty="0"/>
          </a:p>
          <a:p>
            <a:endParaRPr lang="tr-TR" sz="2400" dirty="0">
              <a:ea typeface="Calibri" panose="020F0502020204030204" pitchFamily="34" charset="0"/>
              <a:cs typeface="Calibri" panose="020F0502020204030204" pitchFamily="34" charset="0"/>
            </a:endParaRPr>
          </a:p>
        </p:txBody>
      </p:sp>
      <p:sp>
        <p:nvSpPr>
          <p:cNvPr id="5" name="Title 3"/>
          <p:cNvSpPr txBox="1">
            <a:spLocks/>
          </p:cNvSpPr>
          <p:nvPr/>
        </p:nvSpPr>
        <p:spPr>
          <a:xfrm>
            <a:off x="719414" y="284698"/>
            <a:ext cx="10489473" cy="850106"/>
          </a:xfrm>
          <a:prstGeom prst="rect">
            <a:avLst/>
          </a:prstGeom>
        </p:spPr>
        <p:txBody>
          <a:bodyPr>
            <a:normAutofit fontScale="975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tr-TR" sz="3600" b="1" dirty="0" err="1" smtClean="0">
                <a:solidFill>
                  <a:schemeClr val="accent1">
                    <a:lumMod val="50000"/>
                  </a:schemeClr>
                </a:solidFill>
                <a:effectLst>
                  <a:outerShdw blurRad="38100" dist="38100" dir="2700000" algn="tl">
                    <a:srgbClr val="000000">
                      <a:alpha val="43137"/>
                    </a:srgbClr>
                  </a:outerShdw>
                </a:effectLst>
                <a:latin typeface="+mn-lt"/>
                <a:ea typeface="+mj-ea"/>
                <a:cs typeface="+mj-cs"/>
              </a:rPr>
              <a:t>İSG</a:t>
            </a:r>
            <a:r>
              <a:rPr lang="tr-TR" sz="3600" b="1" dirty="0" smtClean="0">
                <a:solidFill>
                  <a:schemeClr val="accent1">
                    <a:lumMod val="50000"/>
                  </a:schemeClr>
                </a:solidFill>
                <a:effectLst>
                  <a:outerShdw blurRad="38100" dist="38100" dir="2700000" algn="tl">
                    <a:srgbClr val="000000">
                      <a:alpha val="43137"/>
                    </a:srgbClr>
                  </a:outerShdw>
                </a:effectLst>
                <a:latin typeface="+mn-lt"/>
                <a:ea typeface="+mj-ea"/>
                <a:cs typeface="+mj-cs"/>
              </a:rPr>
              <a:t> KÜLTÜRÜNÜN ÖNEMİ</a:t>
            </a:r>
            <a:endParaRPr kumimoji="0" lang="en-US" sz="3600" b="1" i="0" u="none" strike="noStrike" kern="1200" cap="none" spc="0" normalizeH="0" baseline="0" noProof="0" dirty="0" smtClean="0">
              <a:ln>
                <a:noFill/>
              </a:ln>
              <a:solidFill>
                <a:schemeClr val="accent1">
                  <a:lumMod val="50000"/>
                </a:schemeClr>
              </a:solidFill>
              <a:effectLst>
                <a:outerShdw blurRad="38100" dist="38100" dir="2700000" algn="tl">
                  <a:srgbClr val="000000">
                    <a:alpha val="43137"/>
                  </a:srgbClr>
                </a:outerShdw>
              </a:effectLst>
              <a:uLnTx/>
              <a:uFillTx/>
              <a:latin typeface="+mn-lt"/>
              <a:ea typeface="+mj-ea"/>
              <a:cs typeface="+mj-cs"/>
            </a:endParaRPr>
          </a:p>
        </p:txBody>
      </p:sp>
      <p:sp>
        <p:nvSpPr>
          <p:cNvPr id="6" name="Dikdörtgen 5"/>
          <p:cNvSpPr/>
          <p:nvPr/>
        </p:nvSpPr>
        <p:spPr>
          <a:xfrm>
            <a:off x="7394368" y="3093897"/>
            <a:ext cx="4086119" cy="461665"/>
          </a:xfrm>
          <a:prstGeom prst="rect">
            <a:avLst/>
          </a:prstGeom>
        </p:spPr>
        <p:txBody>
          <a:bodyPr wrap="none">
            <a:spAutoFit/>
          </a:bodyPr>
          <a:lstStyle/>
          <a:p>
            <a:r>
              <a:rPr lang="tr-TR" sz="2400" b="1" dirty="0">
                <a:solidFill>
                  <a:srgbClr val="000000"/>
                </a:solidFill>
                <a:ea typeface="Calibri" panose="020F0502020204030204" pitchFamily="34" charset="0"/>
                <a:cs typeface="Calibri" panose="020F0502020204030204" pitchFamily="34" charset="0"/>
              </a:rPr>
              <a:t>MARTI KULLANICI SÖZLEŞMESİ</a:t>
            </a:r>
            <a:endParaRPr lang="tr-TR" sz="2400" dirty="0">
              <a:ea typeface="Calibri" panose="020F0502020204030204" pitchFamily="34" charset="0"/>
              <a:cs typeface="Calibri" panose="020F0502020204030204" pitchFamily="34" charset="0"/>
            </a:endParaRPr>
          </a:p>
        </p:txBody>
      </p:sp>
      <p:pic>
        <p:nvPicPr>
          <p:cNvPr id="8" name="Resim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80960" y="3673960"/>
            <a:ext cx="3547035" cy="2660276"/>
          </a:xfrm>
          <a:prstGeom prst="rect">
            <a:avLst/>
          </a:prstGeom>
        </p:spPr>
      </p:pic>
      <p:sp>
        <p:nvSpPr>
          <p:cNvPr id="9" name="Dikdörtgen 8"/>
          <p:cNvSpPr/>
          <p:nvPr/>
        </p:nvSpPr>
        <p:spPr>
          <a:xfrm>
            <a:off x="410815" y="3614823"/>
            <a:ext cx="6697257" cy="2308324"/>
          </a:xfrm>
          <a:prstGeom prst="rect">
            <a:avLst/>
          </a:prstGeom>
        </p:spPr>
        <p:txBody>
          <a:bodyPr wrap="square">
            <a:spAutoFit/>
          </a:bodyPr>
          <a:lstStyle/>
          <a:p>
            <a:pPr algn="just"/>
            <a:r>
              <a:rPr lang="tr-TR" sz="2400" b="1" dirty="0">
                <a:solidFill>
                  <a:srgbClr val="C11E43"/>
                </a:solidFill>
                <a:ea typeface="Calibri" panose="020F0502020204030204" pitchFamily="34" charset="0"/>
                <a:cs typeface="Calibri" panose="020F0502020204030204" pitchFamily="34" charset="0"/>
              </a:rPr>
              <a:t>Bağdat Caddesi’nde </a:t>
            </a:r>
            <a:r>
              <a:rPr lang="tr-TR" sz="2400" b="1" dirty="0" err="1">
                <a:solidFill>
                  <a:srgbClr val="C11E43"/>
                </a:solidFill>
                <a:ea typeface="Calibri" panose="020F0502020204030204" pitchFamily="34" charset="0"/>
                <a:cs typeface="Calibri" panose="020F0502020204030204" pitchFamily="34" charset="0"/>
              </a:rPr>
              <a:t>scooter</a:t>
            </a:r>
            <a:r>
              <a:rPr lang="tr-TR" sz="2400" b="1" dirty="0">
                <a:solidFill>
                  <a:srgbClr val="C11E43"/>
                </a:solidFill>
                <a:ea typeface="Calibri" panose="020F0502020204030204" pitchFamily="34" charset="0"/>
                <a:cs typeface="Calibri" panose="020F0502020204030204" pitchFamily="34" charset="0"/>
              </a:rPr>
              <a:t> </a:t>
            </a:r>
            <a:r>
              <a:rPr lang="tr-TR" sz="2400" b="1" dirty="0" smtClean="0">
                <a:solidFill>
                  <a:srgbClr val="C11E43"/>
                </a:solidFill>
                <a:ea typeface="Calibri" panose="020F0502020204030204" pitchFamily="34" charset="0"/>
                <a:cs typeface="Calibri" panose="020F0502020204030204" pitchFamily="34" charset="0"/>
              </a:rPr>
              <a:t>denetimi:</a:t>
            </a:r>
          </a:p>
          <a:p>
            <a:pPr algn="just"/>
            <a:r>
              <a:rPr lang="tr-TR" sz="2400" dirty="0" smtClean="0">
                <a:solidFill>
                  <a:srgbClr val="022032"/>
                </a:solidFill>
                <a:ea typeface="Calibri" panose="020F0502020204030204" pitchFamily="34" charset="0"/>
                <a:cs typeface="Calibri" panose="020F0502020204030204" pitchFamily="34" charset="0"/>
              </a:rPr>
              <a:t>İstanbul </a:t>
            </a:r>
            <a:r>
              <a:rPr lang="tr-TR" sz="2400" dirty="0">
                <a:solidFill>
                  <a:srgbClr val="022032"/>
                </a:solidFill>
                <a:ea typeface="Calibri" panose="020F0502020204030204" pitchFamily="34" charset="0"/>
                <a:cs typeface="Calibri" panose="020F0502020204030204" pitchFamily="34" charset="0"/>
              </a:rPr>
              <a:t>Bağdat Caddesi’nde elektrikli </a:t>
            </a:r>
            <a:r>
              <a:rPr lang="tr-TR" sz="2400" dirty="0" err="1">
                <a:solidFill>
                  <a:srgbClr val="022032"/>
                </a:solidFill>
                <a:ea typeface="Calibri" panose="020F0502020204030204" pitchFamily="34" charset="0"/>
                <a:cs typeface="Calibri" panose="020F0502020204030204" pitchFamily="34" charset="0"/>
              </a:rPr>
              <a:t>scooter</a:t>
            </a:r>
            <a:r>
              <a:rPr lang="tr-TR" sz="2400" dirty="0">
                <a:solidFill>
                  <a:srgbClr val="022032"/>
                </a:solidFill>
                <a:ea typeface="Calibri" panose="020F0502020204030204" pitchFamily="34" charset="0"/>
                <a:cs typeface="Calibri" panose="020F0502020204030204" pitchFamily="34" charset="0"/>
              </a:rPr>
              <a:t> sürücülerine yönelik denetim gerçekleştirildi. Denetimde, fosforlu yelek giymedikleri, kask takmadıkları ve </a:t>
            </a:r>
            <a:r>
              <a:rPr lang="tr-TR" sz="2400" dirty="0" err="1">
                <a:solidFill>
                  <a:srgbClr val="022032"/>
                </a:solidFill>
                <a:ea typeface="Calibri" panose="020F0502020204030204" pitchFamily="34" charset="0"/>
                <a:cs typeface="Calibri" panose="020F0502020204030204" pitchFamily="34" charset="0"/>
              </a:rPr>
              <a:t>scooterı</a:t>
            </a:r>
            <a:r>
              <a:rPr lang="tr-TR" sz="2400" dirty="0">
                <a:solidFill>
                  <a:srgbClr val="022032"/>
                </a:solidFill>
                <a:ea typeface="Calibri" panose="020F0502020204030204" pitchFamily="34" charset="0"/>
                <a:cs typeface="Calibri" panose="020F0502020204030204" pitchFamily="34" charset="0"/>
              </a:rPr>
              <a:t> kaldırımda kullandıkları belirlenenlere 951’er lira para cezası kesildi</a:t>
            </a:r>
            <a:r>
              <a:rPr lang="tr-TR" dirty="0">
                <a:solidFill>
                  <a:srgbClr val="022032"/>
                </a:solidFill>
                <a:ea typeface="Calibri" panose="020F0502020204030204" pitchFamily="34" charset="0"/>
                <a:cs typeface="Calibri" panose="020F0502020204030204" pitchFamily="34" charset="0"/>
              </a:rPr>
              <a:t>.</a:t>
            </a:r>
            <a:endParaRPr lang="tr-TR" i="0" dirty="0">
              <a:solidFill>
                <a:srgbClr val="022032"/>
              </a:solidFill>
              <a:effectLs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15470424"/>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227137"/>
            <a:ext cx="3676839" cy="4838949"/>
          </a:xfrm>
          <a:prstGeom prst="rect">
            <a:avLst/>
          </a:prstGeom>
        </p:spPr>
      </p:pic>
      <p:sp>
        <p:nvSpPr>
          <p:cNvPr id="3" name="Title 3"/>
          <p:cNvSpPr txBox="1">
            <a:spLocks/>
          </p:cNvSpPr>
          <p:nvPr/>
        </p:nvSpPr>
        <p:spPr>
          <a:xfrm>
            <a:off x="445094" y="155753"/>
            <a:ext cx="10489473" cy="850106"/>
          </a:xfrm>
          <a:prstGeom prst="rect">
            <a:avLst/>
          </a:prstGeom>
        </p:spPr>
        <p:txBody>
          <a:bodyPr>
            <a:normAutofit fontScale="975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tr-TR" sz="3600" b="1" dirty="0" err="1" smtClean="0">
                <a:solidFill>
                  <a:schemeClr val="accent1">
                    <a:lumMod val="50000"/>
                  </a:schemeClr>
                </a:solidFill>
                <a:effectLst>
                  <a:outerShdw blurRad="38100" dist="38100" dir="2700000" algn="tl">
                    <a:srgbClr val="000000">
                      <a:alpha val="43137"/>
                    </a:srgbClr>
                  </a:outerShdw>
                </a:effectLst>
                <a:latin typeface="+mn-lt"/>
                <a:ea typeface="+mj-ea"/>
                <a:cs typeface="+mj-cs"/>
              </a:rPr>
              <a:t>İSG</a:t>
            </a:r>
            <a:r>
              <a:rPr lang="tr-TR" sz="3600" b="1" dirty="0" smtClean="0">
                <a:solidFill>
                  <a:schemeClr val="accent1">
                    <a:lumMod val="50000"/>
                  </a:schemeClr>
                </a:solidFill>
                <a:effectLst>
                  <a:outerShdw blurRad="38100" dist="38100" dir="2700000" algn="tl">
                    <a:srgbClr val="000000">
                      <a:alpha val="43137"/>
                    </a:srgbClr>
                  </a:outerShdw>
                </a:effectLst>
                <a:latin typeface="+mn-lt"/>
                <a:ea typeface="+mj-ea"/>
                <a:cs typeface="+mj-cs"/>
              </a:rPr>
              <a:t> KÜLTÜRÜNÜN ÖNEMİ</a:t>
            </a:r>
            <a:endParaRPr kumimoji="0" lang="en-US" sz="3600" b="1" i="0" u="none" strike="noStrike" kern="1200" cap="none" spc="0" normalizeH="0" baseline="0" noProof="0" dirty="0" smtClean="0">
              <a:ln>
                <a:noFill/>
              </a:ln>
              <a:solidFill>
                <a:schemeClr val="accent1">
                  <a:lumMod val="50000"/>
                </a:schemeClr>
              </a:solidFill>
              <a:effectLst>
                <a:outerShdw blurRad="38100" dist="38100" dir="2700000" algn="tl">
                  <a:srgbClr val="000000">
                    <a:alpha val="43137"/>
                  </a:srgbClr>
                </a:outerShdw>
              </a:effectLst>
              <a:uLnTx/>
              <a:uFillTx/>
              <a:latin typeface="+mn-lt"/>
              <a:ea typeface="+mj-ea"/>
              <a:cs typeface="+mj-cs"/>
            </a:endParaRPr>
          </a:p>
        </p:txBody>
      </p:sp>
      <p:pic>
        <p:nvPicPr>
          <p:cNvPr id="4" name="Resim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76839" y="1134804"/>
            <a:ext cx="3746944" cy="4838949"/>
          </a:xfrm>
          <a:prstGeom prst="rect">
            <a:avLst/>
          </a:prstGeom>
        </p:spPr>
      </p:pic>
      <p:sp>
        <p:nvSpPr>
          <p:cNvPr id="7" name="Dikdörtgen 6"/>
          <p:cNvSpPr/>
          <p:nvPr/>
        </p:nvSpPr>
        <p:spPr>
          <a:xfrm>
            <a:off x="3676839" y="673139"/>
            <a:ext cx="3230115" cy="461665"/>
          </a:xfrm>
          <a:prstGeom prst="rect">
            <a:avLst/>
          </a:prstGeom>
        </p:spPr>
        <p:txBody>
          <a:bodyPr wrap="none">
            <a:spAutoFit/>
          </a:bodyPr>
          <a:lstStyle/>
          <a:p>
            <a:r>
              <a:rPr lang="tr-TR" sz="2400" dirty="0">
                <a:solidFill>
                  <a:srgbClr val="C11E43"/>
                </a:solidFill>
              </a:rPr>
              <a:t>https://www.uab.gov.tr/</a:t>
            </a:r>
          </a:p>
        </p:txBody>
      </p:sp>
      <p:sp>
        <p:nvSpPr>
          <p:cNvPr id="10" name="Dikdörtgen 9"/>
          <p:cNvSpPr/>
          <p:nvPr/>
        </p:nvSpPr>
        <p:spPr>
          <a:xfrm>
            <a:off x="7681344" y="4407486"/>
            <a:ext cx="4080007" cy="1938992"/>
          </a:xfrm>
          <a:prstGeom prst="rect">
            <a:avLst/>
          </a:prstGeom>
        </p:spPr>
        <p:txBody>
          <a:bodyPr wrap="square">
            <a:spAutoFit/>
          </a:bodyPr>
          <a:lstStyle/>
          <a:p>
            <a:r>
              <a:rPr lang="tr-TR" sz="2400" dirty="0"/>
              <a:t>2021’de en az 30 </a:t>
            </a:r>
            <a:r>
              <a:rPr lang="tr-TR" sz="2400" dirty="0" err="1"/>
              <a:t>moto</a:t>
            </a:r>
            <a:r>
              <a:rPr lang="tr-TR" sz="2400" dirty="0"/>
              <a:t> </a:t>
            </a:r>
            <a:r>
              <a:rPr lang="tr-TR" sz="2400" dirty="0" smtClean="0"/>
              <a:t>kurye</a:t>
            </a:r>
          </a:p>
          <a:p>
            <a:r>
              <a:rPr lang="tr-TR" sz="2400" dirty="0" smtClean="0"/>
              <a:t>2022’de </a:t>
            </a:r>
            <a:r>
              <a:rPr lang="tr-TR" sz="2400" dirty="0"/>
              <a:t>en az 58 </a:t>
            </a:r>
            <a:r>
              <a:rPr lang="tr-TR" sz="2400" dirty="0" err="1"/>
              <a:t>moto</a:t>
            </a:r>
            <a:r>
              <a:rPr lang="tr-TR" sz="2400" dirty="0"/>
              <a:t> </a:t>
            </a:r>
            <a:r>
              <a:rPr lang="tr-TR" sz="2400" dirty="0" smtClean="0"/>
              <a:t>kurye</a:t>
            </a:r>
          </a:p>
          <a:p>
            <a:r>
              <a:rPr lang="tr-TR" sz="2400" dirty="0" smtClean="0"/>
              <a:t>2023’de en az 68 </a:t>
            </a:r>
            <a:r>
              <a:rPr lang="tr-TR" sz="2400" dirty="0" err="1" smtClean="0"/>
              <a:t>moto</a:t>
            </a:r>
            <a:r>
              <a:rPr lang="tr-TR" sz="2400" dirty="0" smtClean="0"/>
              <a:t> kurye   çalışırken Hayatını kaybetmiş bulunmaktadır.</a:t>
            </a:r>
            <a:endParaRPr lang="tr-TR" sz="2400" dirty="0"/>
          </a:p>
        </p:txBody>
      </p:sp>
      <p:pic>
        <p:nvPicPr>
          <p:cNvPr id="11" name="Resim 10"/>
          <p:cNvPicPr>
            <a:picLocks noChangeAspect="1"/>
          </p:cNvPicPr>
          <p:nvPr/>
        </p:nvPicPr>
        <p:blipFill>
          <a:blip r:embed="rId4"/>
          <a:stretch>
            <a:fillRect/>
          </a:stretch>
        </p:blipFill>
        <p:spPr>
          <a:xfrm>
            <a:off x="7598851" y="1227137"/>
            <a:ext cx="3908672" cy="3180349"/>
          </a:xfrm>
          <a:prstGeom prst="rect">
            <a:avLst/>
          </a:prstGeom>
        </p:spPr>
      </p:pic>
      <p:pic>
        <p:nvPicPr>
          <p:cNvPr id="13" name="Resim 1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45228" y="619991"/>
            <a:ext cx="1416123" cy="1409772"/>
          </a:xfrm>
          <a:prstGeom prst="rect">
            <a:avLst/>
          </a:prstGeom>
        </p:spPr>
      </p:pic>
    </p:spTree>
    <p:extLst>
      <p:ext uri="{BB962C8B-B14F-4D97-AF65-F5344CB8AC3E}">
        <p14:creationId xmlns:p14="http://schemas.microsoft.com/office/powerpoint/2010/main" val="3404969405"/>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881273" y="236327"/>
            <a:ext cx="10489473" cy="850106"/>
          </a:xfrm>
          <a:prstGeom prst="rect">
            <a:avLst/>
          </a:prstGeom>
        </p:spPr>
        <p:txBody>
          <a:bodyPr>
            <a:normAutofit fontScale="975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tr-TR" sz="3600" b="1" dirty="0" err="1" smtClean="0">
                <a:solidFill>
                  <a:srgbClr val="FF0000"/>
                </a:solidFill>
                <a:effectLst>
                  <a:outerShdw blurRad="38100" dist="38100" dir="2700000" algn="tl">
                    <a:srgbClr val="000000">
                      <a:alpha val="43137"/>
                    </a:srgbClr>
                  </a:outerShdw>
                </a:effectLst>
                <a:latin typeface="+mn-lt"/>
                <a:ea typeface="+mj-ea"/>
                <a:cs typeface="+mj-cs"/>
              </a:rPr>
              <a:t>İSG</a:t>
            </a:r>
            <a:r>
              <a:rPr lang="tr-TR" sz="3600" b="1" dirty="0" smtClean="0">
                <a:solidFill>
                  <a:srgbClr val="FF0000"/>
                </a:solidFill>
                <a:effectLst>
                  <a:outerShdw blurRad="38100" dist="38100" dir="2700000" algn="tl">
                    <a:srgbClr val="000000">
                      <a:alpha val="43137"/>
                    </a:srgbClr>
                  </a:outerShdw>
                </a:effectLst>
                <a:latin typeface="+mn-lt"/>
                <a:ea typeface="+mj-ea"/>
                <a:cs typeface="+mj-cs"/>
              </a:rPr>
              <a:t> KÜLTÜRÜNÜN ÖNEMİ</a:t>
            </a:r>
            <a:endParaRPr kumimoji="0" lang="en-US" sz="36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mn-lt"/>
              <a:ea typeface="+mj-ea"/>
              <a:cs typeface="+mj-cs"/>
            </a:endParaRPr>
          </a:p>
        </p:txBody>
      </p:sp>
      <p:pic>
        <p:nvPicPr>
          <p:cNvPr id="3" name="Resim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94360" y="1339559"/>
            <a:ext cx="4606051" cy="2595974"/>
          </a:xfrm>
          <a:prstGeom prst="rect">
            <a:avLst/>
          </a:prstGeom>
        </p:spPr>
      </p:pic>
      <p:sp>
        <p:nvSpPr>
          <p:cNvPr id="4" name="Metin kutusu 3"/>
          <p:cNvSpPr txBox="1"/>
          <p:nvPr/>
        </p:nvSpPr>
        <p:spPr>
          <a:xfrm>
            <a:off x="6497599" y="3957826"/>
            <a:ext cx="4157613" cy="461665"/>
          </a:xfrm>
          <a:prstGeom prst="rect">
            <a:avLst/>
          </a:prstGeom>
          <a:noFill/>
        </p:spPr>
        <p:txBody>
          <a:bodyPr wrap="none" rtlCol="0">
            <a:spAutoFit/>
          </a:bodyPr>
          <a:lstStyle/>
          <a:p>
            <a:r>
              <a:rPr lang="tr-TR" sz="2400" dirty="0" smtClean="0"/>
              <a:t>İş Hijyeni ve Sağlık Tarihi Müzesi</a:t>
            </a:r>
            <a:endParaRPr lang="tr-TR" sz="2400" dirty="0"/>
          </a:p>
        </p:txBody>
      </p:sp>
      <p:sp>
        <p:nvSpPr>
          <p:cNvPr id="5" name="Rectangle 1"/>
          <p:cNvSpPr>
            <a:spLocks noChangeArrowheads="1"/>
          </p:cNvSpPr>
          <p:nvPr/>
        </p:nvSpPr>
        <p:spPr bwMode="auto">
          <a:xfrm>
            <a:off x="1422400" y="1273176"/>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800" b="0" i="0" u="none" strike="noStrike" cap="none" normalizeH="0" baseline="0" dirty="0" smtClean="0">
              <a:ln>
                <a:noFill/>
              </a:ln>
              <a:solidFill>
                <a:schemeClr val="tx1"/>
              </a:solidFill>
              <a:effectLst/>
              <a:latin typeface="Arial" panose="020B0604020202020204" pitchFamily="34" charset="0"/>
            </a:endParaRPr>
          </a:p>
        </p:txBody>
      </p:sp>
      <p:sp>
        <p:nvSpPr>
          <p:cNvPr id="6" name="Dikdörtgen 5"/>
          <p:cNvSpPr/>
          <p:nvPr/>
        </p:nvSpPr>
        <p:spPr>
          <a:xfrm>
            <a:off x="6048353" y="4328087"/>
            <a:ext cx="11084560" cy="1323439"/>
          </a:xfrm>
          <a:prstGeom prst="rect">
            <a:avLst/>
          </a:prstGeom>
        </p:spPr>
        <p:txBody>
          <a:bodyPr wrap="square">
            <a:spAutoFit/>
          </a:bodyPr>
          <a:lstStyle/>
          <a:p>
            <a:pPr>
              <a:spcAft>
                <a:spcPts val="0"/>
              </a:spcAft>
            </a:pPr>
            <a:r>
              <a:rPr lang="tr-TR" sz="2000" dirty="0">
                <a:solidFill>
                  <a:srgbClr val="1F1F1F"/>
                </a:solidFill>
                <a:latin typeface="+mn-lt"/>
                <a:ea typeface="Times New Roman" panose="02020603050405020304" pitchFamily="18" charset="0"/>
                <a:cs typeface="Times New Roman" panose="02020603050405020304" pitchFamily="18" charset="0"/>
              </a:rPr>
              <a:t>Savaş sonrası Yugoslavya'nın hızlı sanayileşmesi, </a:t>
            </a:r>
            <a:endParaRPr lang="tr-TR" sz="2000" dirty="0" smtClean="0">
              <a:solidFill>
                <a:srgbClr val="1F1F1F"/>
              </a:solidFill>
              <a:latin typeface="+mn-lt"/>
              <a:ea typeface="Times New Roman" panose="02020603050405020304" pitchFamily="18" charset="0"/>
              <a:cs typeface="Times New Roman" panose="02020603050405020304" pitchFamily="18" charset="0"/>
            </a:endParaRPr>
          </a:p>
          <a:p>
            <a:pPr>
              <a:spcAft>
                <a:spcPts val="0"/>
              </a:spcAft>
            </a:pPr>
            <a:r>
              <a:rPr lang="tr-TR" sz="2000" dirty="0" smtClean="0">
                <a:solidFill>
                  <a:srgbClr val="1F1F1F"/>
                </a:solidFill>
                <a:latin typeface="+mn-lt"/>
                <a:ea typeface="Times New Roman" panose="02020603050405020304" pitchFamily="18" charset="0"/>
                <a:cs typeface="Times New Roman" panose="02020603050405020304" pitchFamily="18" charset="0"/>
              </a:rPr>
              <a:t>iş </a:t>
            </a:r>
            <a:r>
              <a:rPr lang="tr-TR" sz="2000" dirty="0">
                <a:solidFill>
                  <a:srgbClr val="1F1F1F"/>
                </a:solidFill>
                <a:latin typeface="+mn-lt"/>
                <a:ea typeface="Times New Roman" panose="02020603050405020304" pitchFamily="18" charset="0"/>
                <a:cs typeface="Times New Roman" panose="02020603050405020304" pitchFamily="18" charset="0"/>
              </a:rPr>
              <a:t>sağlığı konularına </a:t>
            </a:r>
            <a:r>
              <a:rPr lang="tr-TR" sz="2000" dirty="0" smtClean="0">
                <a:solidFill>
                  <a:srgbClr val="1F1F1F"/>
                </a:solidFill>
                <a:latin typeface="+mn-lt"/>
                <a:ea typeface="Times New Roman" panose="02020603050405020304" pitchFamily="18" charset="0"/>
                <a:cs typeface="Times New Roman" panose="02020603050405020304" pitchFamily="18" charset="0"/>
              </a:rPr>
              <a:t>odaklanan bir  </a:t>
            </a:r>
            <a:r>
              <a:rPr lang="tr-TR" sz="2000" dirty="0">
                <a:solidFill>
                  <a:srgbClr val="1F1F1F"/>
                </a:solidFill>
                <a:latin typeface="+mn-lt"/>
                <a:ea typeface="Times New Roman" panose="02020603050405020304" pitchFamily="18" charset="0"/>
                <a:cs typeface="Times New Roman" panose="02020603050405020304" pitchFamily="18" charset="0"/>
              </a:rPr>
              <a:t>kurum  kurma </a:t>
            </a:r>
            <a:r>
              <a:rPr lang="tr-TR" sz="2000" dirty="0" smtClean="0">
                <a:solidFill>
                  <a:srgbClr val="1F1F1F"/>
                </a:solidFill>
                <a:latin typeface="+mn-lt"/>
                <a:ea typeface="Times New Roman" panose="02020603050405020304" pitchFamily="18" charset="0"/>
                <a:cs typeface="Times New Roman" panose="02020603050405020304" pitchFamily="18" charset="0"/>
              </a:rPr>
              <a:t>ihtiyacını</a:t>
            </a:r>
          </a:p>
          <a:p>
            <a:pPr>
              <a:spcAft>
                <a:spcPts val="0"/>
              </a:spcAft>
            </a:pPr>
            <a:r>
              <a:rPr lang="tr-TR" sz="2000" dirty="0" smtClean="0">
                <a:solidFill>
                  <a:srgbClr val="1F1F1F"/>
                </a:solidFill>
                <a:latin typeface="+mn-lt"/>
                <a:ea typeface="Times New Roman" panose="02020603050405020304" pitchFamily="18" charset="0"/>
                <a:cs typeface="Times New Roman" panose="02020603050405020304" pitchFamily="18" charset="0"/>
              </a:rPr>
              <a:t> </a:t>
            </a:r>
            <a:r>
              <a:rPr lang="tr-TR" sz="2000" dirty="0">
                <a:solidFill>
                  <a:srgbClr val="1F1F1F"/>
                </a:solidFill>
                <a:latin typeface="+mn-lt"/>
                <a:ea typeface="Times New Roman" panose="02020603050405020304" pitchFamily="18" charset="0"/>
                <a:cs typeface="Times New Roman" panose="02020603050405020304" pitchFamily="18" charset="0"/>
              </a:rPr>
              <a:t>doğurdu. Tıbbi Araştırma </a:t>
            </a:r>
            <a:r>
              <a:rPr lang="tr-TR" sz="2000" dirty="0" smtClean="0">
                <a:solidFill>
                  <a:srgbClr val="1F1F1F"/>
                </a:solidFill>
                <a:latin typeface="+mn-lt"/>
                <a:ea typeface="Times New Roman" panose="02020603050405020304" pitchFamily="18" charset="0"/>
                <a:cs typeface="Times New Roman" panose="02020603050405020304" pitchFamily="18" charset="0"/>
              </a:rPr>
              <a:t>ve </a:t>
            </a:r>
            <a:r>
              <a:rPr lang="tr-TR" sz="2000" dirty="0">
                <a:solidFill>
                  <a:srgbClr val="1F1F1F"/>
                </a:solidFill>
                <a:latin typeface="+mn-lt"/>
                <a:ea typeface="Times New Roman" panose="02020603050405020304" pitchFamily="18" charset="0"/>
                <a:cs typeface="Times New Roman" panose="02020603050405020304" pitchFamily="18" charset="0"/>
              </a:rPr>
              <a:t>Mesleki Sağlık Enstitüsü (</a:t>
            </a:r>
            <a:r>
              <a:rPr lang="tr-TR" sz="2000" dirty="0" err="1">
                <a:solidFill>
                  <a:srgbClr val="1F1F1F"/>
                </a:solidFill>
                <a:latin typeface="+mn-lt"/>
                <a:ea typeface="Times New Roman" panose="02020603050405020304" pitchFamily="18" charset="0"/>
                <a:cs typeface="Times New Roman" panose="02020603050405020304" pitchFamily="18" charset="0"/>
              </a:rPr>
              <a:t>IMI</a:t>
            </a:r>
            <a:r>
              <a:rPr lang="tr-TR" sz="2000" dirty="0" smtClean="0">
                <a:solidFill>
                  <a:srgbClr val="1F1F1F"/>
                </a:solidFill>
                <a:latin typeface="+mn-lt"/>
                <a:ea typeface="Times New Roman" panose="02020603050405020304" pitchFamily="18" charset="0"/>
                <a:cs typeface="Times New Roman" panose="02020603050405020304" pitchFamily="18" charset="0"/>
              </a:rPr>
              <a:t>),</a:t>
            </a:r>
          </a:p>
          <a:p>
            <a:pPr>
              <a:spcAft>
                <a:spcPts val="0"/>
              </a:spcAft>
            </a:pPr>
            <a:r>
              <a:rPr lang="tr-TR" sz="2000" dirty="0" smtClean="0">
                <a:solidFill>
                  <a:srgbClr val="1F1F1F"/>
                </a:solidFill>
                <a:latin typeface="+mn-lt"/>
                <a:ea typeface="Times New Roman" panose="02020603050405020304" pitchFamily="18" charset="0"/>
                <a:cs typeface="Times New Roman" panose="02020603050405020304" pitchFamily="18" charset="0"/>
              </a:rPr>
              <a:t>27 </a:t>
            </a:r>
            <a:r>
              <a:rPr lang="tr-TR" sz="2000" dirty="0">
                <a:solidFill>
                  <a:srgbClr val="1F1F1F"/>
                </a:solidFill>
                <a:latin typeface="+mn-lt"/>
                <a:ea typeface="Times New Roman" panose="02020603050405020304" pitchFamily="18" charset="0"/>
                <a:cs typeface="Times New Roman" panose="02020603050405020304" pitchFamily="18" charset="0"/>
              </a:rPr>
              <a:t>Aralık 1947'de kuruldu.</a:t>
            </a:r>
            <a:r>
              <a:rPr lang="tr-TR" sz="2000" dirty="0">
                <a:solidFill>
                  <a:srgbClr val="000000"/>
                </a:solidFill>
                <a:latin typeface="+mn-lt"/>
                <a:ea typeface="Times New Roman" panose="02020603050405020304" pitchFamily="18" charset="0"/>
                <a:cs typeface="Times New Roman" panose="02020603050405020304" pitchFamily="18" charset="0"/>
              </a:rPr>
              <a:t> </a:t>
            </a:r>
            <a:endParaRPr lang="tr-TR" sz="2000" dirty="0">
              <a:effectLst/>
              <a:latin typeface="+mn-lt"/>
              <a:ea typeface="Times New Roman" panose="02020603050405020304" pitchFamily="18" charset="0"/>
            </a:endParaRPr>
          </a:p>
        </p:txBody>
      </p:sp>
      <p:pic>
        <p:nvPicPr>
          <p:cNvPr id="7" name="Resim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9094" y="1339559"/>
            <a:ext cx="4727152" cy="3476275"/>
          </a:xfrm>
          <a:prstGeom prst="rect">
            <a:avLst/>
          </a:prstGeom>
        </p:spPr>
      </p:pic>
      <p:sp>
        <p:nvSpPr>
          <p:cNvPr id="9" name="Dikdörtgen 8"/>
          <p:cNvSpPr/>
          <p:nvPr/>
        </p:nvSpPr>
        <p:spPr>
          <a:xfrm>
            <a:off x="348452" y="4882217"/>
            <a:ext cx="5388848" cy="421654"/>
          </a:xfrm>
          <a:prstGeom prst="rect">
            <a:avLst/>
          </a:prstGeom>
        </p:spPr>
        <p:txBody>
          <a:bodyPr wrap="none">
            <a:spAutoFit/>
          </a:bodyPr>
          <a:lstStyle/>
          <a:p>
            <a:pPr>
              <a:lnSpc>
                <a:spcPct val="107000"/>
              </a:lnSpc>
              <a:spcAft>
                <a:spcPts val="800"/>
              </a:spcAft>
            </a:pPr>
            <a:r>
              <a:rPr lang="tr-TR" sz="2000" dirty="0" err="1" smtClean="0">
                <a:ea typeface="Calibri" panose="020F0502020204030204" pitchFamily="34" charset="0"/>
                <a:cs typeface="Calibri" panose="020F0502020204030204" pitchFamily="34" charset="0"/>
              </a:rPr>
              <a:t>DASA</a:t>
            </a:r>
            <a:r>
              <a:rPr lang="tr-TR" sz="2000" dirty="0" smtClean="0">
                <a:ea typeface="Calibri" panose="020F0502020204030204" pitchFamily="34" charset="0"/>
                <a:cs typeface="Calibri" panose="020F0502020204030204" pitchFamily="34" charset="0"/>
              </a:rPr>
              <a:t>: </a:t>
            </a:r>
            <a:r>
              <a:rPr lang="tr-TR" sz="2000" dirty="0" err="1" smtClean="0">
                <a:ea typeface="Calibri" panose="020F0502020204030204" pitchFamily="34" charset="0"/>
                <a:cs typeface="Calibri" panose="020F0502020204030204" pitchFamily="34" charset="0"/>
              </a:rPr>
              <a:t>Ruhr</a:t>
            </a:r>
            <a:r>
              <a:rPr lang="tr-TR" sz="2000" dirty="0" smtClean="0">
                <a:ea typeface="Calibri" panose="020F0502020204030204" pitchFamily="34" charset="0"/>
                <a:cs typeface="Calibri" panose="020F0502020204030204" pitchFamily="34" charset="0"/>
              </a:rPr>
              <a:t> </a:t>
            </a:r>
            <a:r>
              <a:rPr lang="tr-TR" sz="2000" dirty="0">
                <a:ea typeface="Calibri" panose="020F0502020204030204" pitchFamily="34" charset="0"/>
                <a:cs typeface="Calibri" panose="020F0502020204030204" pitchFamily="34" charset="0"/>
              </a:rPr>
              <a:t>bölgesi, Kuzey Ren-</a:t>
            </a:r>
            <a:r>
              <a:rPr lang="tr-TR" sz="2000" dirty="0" err="1">
                <a:ea typeface="Calibri" panose="020F0502020204030204" pitchFamily="34" charset="0"/>
                <a:cs typeface="Calibri" panose="020F0502020204030204" pitchFamily="34" charset="0"/>
              </a:rPr>
              <a:t>Vestfalya</a:t>
            </a:r>
            <a:r>
              <a:rPr lang="tr-TR" sz="2000" dirty="0">
                <a:ea typeface="Calibri" panose="020F0502020204030204" pitchFamily="34" charset="0"/>
                <a:cs typeface="Calibri" panose="020F0502020204030204" pitchFamily="34" charset="0"/>
              </a:rPr>
              <a:t>, Almanya</a:t>
            </a:r>
          </a:p>
        </p:txBody>
      </p:sp>
    </p:spTree>
    <p:extLst>
      <p:ext uri="{BB962C8B-B14F-4D97-AF65-F5344CB8AC3E}">
        <p14:creationId xmlns:p14="http://schemas.microsoft.com/office/powerpoint/2010/main" val="261296035"/>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a:xfrm>
            <a:off x="617814" y="287685"/>
            <a:ext cx="10489473" cy="850106"/>
          </a:xfrm>
          <a:prstGeom prst="rect">
            <a:avLst/>
          </a:prstGeom>
        </p:spPr>
        <p:txBody>
          <a:bodyPr>
            <a:normAutofit fontScale="975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tr-TR" sz="3600" b="1" dirty="0" err="1" smtClean="0">
                <a:solidFill>
                  <a:srgbClr val="FF0000"/>
                </a:solidFill>
                <a:effectLst>
                  <a:outerShdw blurRad="38100" dist="38100" dir="2700000" algn="tl">
                    <a:srgbClr val="000000">
                      <a:alpha val="43137"/>
                    </a:srgbClr>
                  </a:outerShdw>
                </a:effectLst>
                <a:latin typeface="+mn-lt"/>
                <a:ea typeface="+mj-ea"/>
                <a:cs typeface="+mj-cs"/>
              </a:rPr>
              <a:t>İSG</a:t>
            </a:r>
            <a:r>
              <a:rPr lang="tr-TR" sz="3600" b="1" dirty="0" smtClean="0">
                <a:solidFill>
                  <a:srgbClr val="FF0000"/>
                </a:solidFill>
                <a:effectLst>
                  <a:outerShdw blurRad="38100" dist="38100" dir="2700000" algn="tl">
                    <a:srgbClr val="000000">
                      <a:alpha val="43137"/>
                    </a:srgbClr>
                  </a:outerShdw>
                </a:effectLst>
                <a:latin typeface="+mn-lt"/>
                <a:ea typeface="+mj-ea"/>
                <a:cs typeface="+mj-cs"/>
              </a:rPr>
              <a:t> KÜLTÜRÜNÜN ÖNEMİ</a:t>
            </a:r>
            <a:endParaRPr kumimoji="0" lang="en-US" sz="36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mn-lt"/>
              <a:ea typeface="+mj-ea"/>
              <a:cs typeface="+mj-cs"/>
            </a:endParaRPr>
          </a:p>
        </p:txBody>
      </p:sp>
      <p:sp>
        <p:nvSpPr>
          <p:cNvPr id="6" name="Dikdörtgen 5"/>
          <p:cNvSpPr/>
          <p:nvPr/>
        </p:nvSpPr>
        <p:spPr>
          <a:xfrm>
            <a:off x="2055360" y="777790"/>
            <a:ext cx="7255512" cy="461665"/>
          </a:xfrm>
          <a:prstGeom prst="rect">
            <a:avLst/>
          </a:prstGeom>
        </p:spPr>
        <p:txBody>
          <a:bodyPr wrap="none">
            <a:spAutoFit/>
          </a:bodyPr>
          <a:lstStyle/>
          <a:p>
            <a:r>
              <a:rPr lang="tr-TR" sz="2400" b="1" dirty="0" smtClean="0">
                <a:solidFill>
                  <a:srgbClr val="C11E43"/>
                </a:solidFill>
                <a:latin typeface="MyriadPro"/>
              </a:rPr>
              <a:t>İNTERAKTİF İŞ </a:t>
            </a:r>
            <a:r>
              <a:rPr lang="tr-TR" sz="2400" b="1" dirty="0">
                <a:solidFill>
                  <a:srgbClr val="C11E43"/>
                </a:solidFill>
                <a:latin typeface="MyriadPro"/>
              </a:rPr>
              <a:t>SAĞLIĞI VE GÜVENLİĞİ </a:t>
            </a:r>
            <a:r>
              <a:rPr lang="tr-TR" sz="2400" b="1" dirty="0" smtClean="0">
                <a:solidFill>
                  <a:srgbClr val="C11E43"/>
                </a:solidFill>
                <a:latin typeface="MyriadPro"/>
              </a:rPr>
              <a:t>MÜZESİ</a:t>
            </a:r>
            <a:endParaRPr lang="tr-TR" sz="2400" b="1" i="0" dirty="0">
              <a:solidFill>
                <a:srgbClr val="C11E43"/>
              </a:solidFill>
              <a:effectLst/>
              <a:latin typeface="MyriadPro"/>
            </a:endParaRPr>
          </a:p>
        </p:txBody>
      </p:sp>
      <p:pic>
        <p:nvPicPr>
          <p:cNvPr id="7" name="Resim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79899" y="1505027"/>
            <a:ext cx="7028293" cy="4698413"/>
          </a:xfrm>
          <a:prstGeom prst="rect">
            <a:avLst/>
          </a:prstGeom>
        </p:spPr>
      </p:pic>
      <p:sp>
        <p:nvSpPr>
          <p:cNvPr id="8" name="Metin kutusu 7"/>
          <p:cNvSpPr txBox="1"/>
          <p:nvPr/>
        </p:nvSpPr>
        <p:spPr>
          <a:xfrm>
            <a:off x="236814" y="1544894"/>
            <a:ext cx="4243085" cy="1938992"/>
          </a:xfrm>
          <a:prstGeom prst="rect">
            <a:avLst/>
          </a:prstGeom>
          <a:noFill/>
        </p:spPr>
        <p:txBody>
          <a:bodyPr wrap="none" rtlCol="0">
            <a:spAutoFit/>
          </a:bodyPr>
          <a:lstStyle/>
          <a:p>
            <a:r>
              <a:rPr lang="tr-TR" sz="2400" dirty="0" smtClean="0"/>
              <a:t>Dünyada ilk  ve örnek olacak,</a:t>
            </a:r>
          </a:p>
          <a:p>
            <a:r>
              <a:rPr lang="tr-TR" sz="2400" dirty="0"/>
              <a:t>ç</a:t>
            </a:r>
            <a:r>
              <a:rPr lang="tr-TR" sz="2400" dirty="0" smtClean="0"/>
              <a:t>ok kapsamlı, uygulamalı, içinde </a:t>
            </a:r>
          </a:p>
          <a:p>
            <a:r>
              <a:rPr lang="tr-TR" sz="2400" dirty="0"/>
              <a:t>e</a:t>
            </a:r>
            <a:r>
              <a:rPr lang="tr-TR" sz="2400" dirty="0" smtClean="0"/>
              <a:t>ğitim salonları olan, interaktif</a:t>
            </a:r>
          </a:p>
          <a:p>
            <a:r>
              <a:rPr lang="tr-TR" sz="2400" dirty="0" smtClean="0"/>
              <a:t>İş Sağlığı  ve Güvenliği Müzesini</a:t>
            </a:r>
          </a:p>
          <a:p>
            <a:r>
              <a:rPr lang="tr-TR" sz="2400" dirty="0" smtClean="0"/>
              <a:t>kuralım.</a:t>
            </a:r>
            <a:endParaRPr lang="tr-TR" sz="2400" dirty="0"/>
          </a:p>
        </p:txBody>
      </p:sp>
      <p:pic>
        <p:nvPicPr>
          <p:cNvPr id="9" name="Resim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7262" y="3789325"/>
            <a:ext cx="3556195" cy="2000359"/>
          </a:xfrm>
          <a:prstGeom prst="rect">
            <a:avLst/>
          </a:prstGeom>
        </p:spPr>
      </p:pic>
    </p:spTree>
    <p:extLst>
      <p:ext uri="{BB962C8B-B14F-4D97-AF65-F5344CB8AC3E}">
        <p14:creationId xmlns:p14="http://schemas.microsoft.com/office/powerpoint/2010/main" val="37069654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a:stretch>
            <a:fillRect/>
          </a:stretch>
        </p:blipFill>
        <p:spPr>
          <a:xfrm>
            <a:off x="5994630" y="2166185"/>
            <a:ext cx="6020692" cy="3705040"/>
          </a:xfrm>
          <a:prstGeom prst="rect">
            <a:avLst/>
          </a:prstGeom>
        </p:spPr>
      </p:pic>
      <p:sp>
        <p:nvSpPr>
          <p:cNvPr id="4" name="Title 3"/>
          <p:cNvSpPr txBox="1">
            <a:spLocks/>
          </p:cNvSpPr>
          <p:nvPr/>
        </p:nvSpPr>
        <p:spPr>
          <a:xfrm>
            <a:off x="749893" y="155605"/>
            <a:ext cx="10489473" cy="850106"/>
          </a:xfrm>
          <a:prstGeom prst="rect">
            <a:avLst/>
          </a:prstGeom>
        </p:spPr>
        <p:txBody>
          <a:bodyPr>
            <a:normAutofit fontScale="975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tr-TR" sz="3600" b="1" dirty="0" err="1" smtClean="0">
                <a:solidFill>
                  <a:schemeClr val="accent1">
                    <a:lumMod val="50000"/>
                  </a:schemeClr>
                </a:solidFill>
                <a:effectLst>
                  <a:outerShdw blurRad="38100" dist="38100" dir="2700000" algn="tl">
                    <a:srgbClr val="000000">
                      <a:alpha val="43137"/>
                    </a:srgbClr>
                  </a:outerShdw>
                </a:effectLst>
                <a:latin typeface="+mn-lt"/>
                <a:ea typeface="+mj-ea"/>
                <a:cs typeface="+mj-cs"/>
              </a:rPr>
              <a:t>İSG</a:t>
            </a:r>
            <a:r>
              <a:rPr lang="tr-TR" sz="3600" b="1" dirty="0" smtClean="0">
                <a:solidFill>
                  <a:schemeClr val="accent1">
                    <a:lumMod val="50000"/>
                  </a:schemeClr>
                </a:solidFill>
                <a:effectLst>
                  <a:outerShdw blurRad="38100" dist="38100" dir="2700000" algn="tl">
                    <a:srgbClr val="000000">
                      <a:alpha val="43137"/>
                    </a:srgbClr>
                  </a:outerShdw>
                </a:effectLst>
                <a:latin typeface="+mn-lt"/>
                <a:ea typeface="+mj-ea"/>
                <a:cs typeface="+mj-cs"/>
              </a:rPr>
              <a:t> KÜLTÜRÜNÜN ÖNEMİ</a:t>
            </a:r>
            <a:endParaRPr kumimoji="0" lang="en-US" sz="3600" b="1" i="0" u="none" strike="noStrike" kern="1200" cap="none" spc="0" normalizeH="0" baseline="0" noProof="0" dirty="0" smtClean="0">
              <a:ln>
                <a:noFill/>
              </a:ln>
              <a:solidFill>
                <a:schemeClr val="accent1">
                  <a:lumMod val="50000"/>
                </a:schemeClr>
              </a:solidFill>
              <a:effectLst>
                <a:outerShdw blurRad="38100" dist="38100" dir="2700000" algn="tl">
                  <a:srgbClr val="000000">
                    <a:alpha val="43137"/>
                  </a:srgbClr>
                </a:outerShdw>
              </a:effectLst>
              <a:uLnTx/>
              <a:uFillTx/>
              <a:latin typeface="+mn-lt"/>
              <a:ea typeface="+mj-ea"/>
              <a:cs typeface="+mj-cs"/>
            </a:endParaRPr>
          </a:p>
        </p:txBody>
      </p:sp>
      <p:pic>
        <p:nvPicPr>
          <p:cNvPr id="5" name="Resim 4"/>
          <p:cNvPicPr>
            <a:picLocks noChangeAspect="1"/>
          </p:cNvPicPr>
          <p:nvPr/>
        </p:nvPicPr>
        <p:blipFill>
          <a:blip r:embed="rId3"/>
          <a:stretch>
            <a:fillRect/>
          </a:stretch>
        </p:blipFill>
        <p:spPr>
          <a:xfrm>
            <a:off x="218974" y="2296159"/>
            <a:ext cx="5557561" cy="3575065"/>
          </a:xfrm>
          <a:prstGeom prst="rect">
            <a:avLst/>
          </a:prstGeom>
        </p:spPr>
      </p:pic>
      <p:sp>
        <p:nvSpPr>
          <p:cNvPr id="6" name="Metin kutusu 5"/>
          <p:cNvSpPr txBox="1"/>
          <p:nvPr/>
        </p:nvSpPr>
        <p:spPr>
          <a:xfrm>
            <a:off x="1239520" y="813732"/>
            <a:ext cx="8646160" cy="1569660"/>
          </a:xfrm>
          <a:prstGeom prst="rect">
            <a:avLst/>
          </a:prstGeom>
          <a:noFill/>
        </p:spPr>
        <p:txBody>
          <a:bodyPr wrap="square" rtlCol="0">
            <a:spAutoFit/>
          </a:bodyPr>
          <a:lstStyle/>
          <a:p>
            <a:pPr algn="just"/>
            <a:r>
              <a:rPr lang="tr-TR" sz="2400" dirty="0" smtClean="0"/>
              <a:t>Çocuklarımızın  yetişkin birer birey olduğu zaman işyerlerinde  işin gereği, baret ve emniyet kemeri takmaları  veya işyerine ait diğer  </a:t>
            </a:r>
            <a:r>
              <a:rPr lang="tr-TR" sz="2400" dirty="0" err="1" smtClean="0"/>
              <a:t>İSG</a:t>
            </a:r>
            <a:r>
              <a:rPr lang="tr-TR" sz="2400" dirty="0" smtClean="0"/>
              <a:t> kurallarına uymaları için çocukken bu kültürle büyümeleri çok önemlidir.</a:t>
            </a:r>
            <a:endParaRPr lang="tr-TR" sz="2400" dirty="0"/>
          </a:p>
        </p:txBody>
      </p:sp>
    </p:spTree>
    <p:extLst>
      <p:ext uri="{BB962C8B-B14F-4D97-AF65-F5344CB8AC3E}">
        <p14:creationId xmlns:p14="http://schemas.microsoft.com/office/powerpoint/2010/main" val="349340667"/>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719414" y="114438"/>
            <a:ext cx="10489473" cy="850106"/>
          </a:xfrm>
          <a:prstGeom prst="rect">
            <a:avLst/>
          </a:prstGeom>
        </p:spPr>
        <p:txBody>
          <a:bodyPr>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tr-TR" sz="3600" b="1" dirty="0" err="1" smtClean="0">
                <a:solidFill>
                  <a:srgbClr val="FF0000"/>
                </a:solidFill>
                <a:effectLst>
                  <a:outerShdw blurRad="38100" dist="38100" dir="2700000" algn="tl">
                    <a:srgbClr val="000000">
                      <a:alpha val="43137"/>
                    </a:srgbClr>
                  </a:outerShdw>
                </a:effectLst>
                <a:latin typeface="+mn-lt"/>
                <a:ea typeface="+mj-ea"/>
                <a:cs typeface="+mj-cs"/>
              </a:rPr>
              <a:t>İSG</a:t>
            </a:r>
            <a:r>
              <a:rPr lang="tr-TR" sz="3600" b="1" dirty="0" smtClean="0">
                <a:solidFill>
                  <a:srgbClr val="FF0000"/>
                </a:solidFill>
                <a:effectLst>
                  <a:outerShdw blurRad="38100" dist="38100" dir="2700000" algn="tl">
                    <a:srgbClr val="000000">
                      <a:alpha val="43137"/>
                    </a:srgbClr>
                  </a:outerShdw>
                </a:effectLst>
                <a:latin typeface="+mn-lt"/>
                <a:ea typeface="+mj-ea"/>
                <a:cs typeface="+mj-cs"/>
              </a:rPr>
              <a:t> KÜLTÜRÜNÜN OLUŞUMUNDA </a:t>
            </a:r>
          </a:p>
          <a:p>
            <a:pPr marL="0" marR="0" lvl="0" indent="0" algn="ctr" defTabSz="914400" rtl="0" eaLnBrk="1" fontAlgn="auto" latinLnBrk="0" hangingPunct="1">
              <a:lnSpc>
                <a:spcPct val="90000"/>
              </a:lnSpc>
              <a:spcBef>
                <a:spcPct val="0"/>
              </a:spcBef>
              <a:spcAft>
                <a:spcPts val="0"/>
              </a:spcAft>
              <a:buClrTx/>
              <a:buSzTx/>
              <a:buFontTx/>
              <a:buNone/>
              <a:tabLst/>
              <a:defRPr/>
            </a:pPr>
            <a:r>
              <a:rPr lang="tr-TR" sz="3600" b="1" dirty="0" err="1" smtClean="0">
                <a:solidFill>
                  <a:srgbClr val="FF0000"/>
                </a:solidFill>
                <a:effectLst>
                  <a:outerShdw blurRad="38100" dist="38100" dir="2700000" algn="tl">
                    <a:srgbClr val="000000">
                      <a:alpha val="43137"/>
                    </a:srgbClr>
                  </a:outerShdw>
                </a:effectLst>
                <a:latin typeface="+mn-lt"/>
                <a:ea typeface="+mj-ea"/>
                <a:cs typeface="+mj-cs"/>
              </a:rPr>
              <a:t>İSG</a:t>
            </a:r>
            <a:r>
              <a:rPr lang="tr-TR" sz="3600" b="1" dirty="0" smtClean="0">
                <a:solidFill>
                  <a:srgbClr val="FF0000"/>
                </a:solidFill>
                <a:effectLst>
                  <a:outerShdw blurRad="38100" dist="38100" dir="2700000" algn="tl">
                    <a:srgbClr val="000000">
                      <a:alpha val="43137"/>
                    </a:srgbClr>
                  </a:outerShdw>
                </a:effectLst>
                <a:latin typeface="+mn-lt"/>
                <a:ea typeface="+mj-ea"/>
                <a:cs typeface="+mj-cs"/>
              </a:rPr>
              <a:t> PROFESYONELLERİNİN ÖNEMİ</a:t>
            </a:r>
            <a:endParaRPr kumimoji="0" lang="en-US" sz="36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mn-lt"/>
              <a:ea typeface="+mj-ea"/>
              <a:cs typeface="+mj-cs"/>
            </a:endParaRPr>
          </a:p>
        </p:txBody>
      </p:sp>
      <p:pic>
        <p:nvPicPr>
          <p:cNvPr id="2" name="Resim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16481" y="1496915"/>
            <a:ext cx="8144740" cy="4275989"/>
          </a:xfrm>
          <a:prstGeom prst="rect">
            <a:avLst/>
          </a:prstGeom>
        </p:spPr>
      </p:pic>
      <p:sp>
        <p:nvSpPr>
          <p:cNvPr id="3" name="Metin kutusu 2"/>
          <p:cNvSpPr txBox="1"/>
          <p:nvPr/>
        </p:nvSpPr>
        <p:spPr>
          <a:xfrm>
            <a:off x="0" y="2235200"/>
            <a:ext cx="2509520" cy="1938992"/>
          </a:xfrm>
          <a:prstGeom prst="rect">
            <a:avLst/>
          </a:prstGeom>
          <a:noFill/>
        </p:spPr>
        <p:txBody>
          <a:bodyPr wrap="square" rtlCol="0">
            <a:spAutoFit/>
          </a:bodyPr>
          <a:lstStyle/>
          <a:p>
            <a:r>
              <a:rPr lang="tr-TR" sz="2400" dirty="0" smtClean="0"/>
              <a:t>Hayata bisiklet kullanımından itibaren, </a:t>
            </a:r>
            <a:r>
              <a:rPr lang="tr-TR" sz="2400" dirty="0" err="1" smtClean="0"/>
              <a:t>KKD</a:t>
            </a:r>
            <a:r>
              <a:rPr lang="tr-TR" sz="2400" dirty="0" smtClean="0"/>
              <a:t> kullanmaya başlayalım.</a:t>
            </a:r>
            <a:endParaRPr lang="tr-TR" sz="2400" dirty="0"/>
          </a:p>
        </p:txBody>
      </p:sp>
    </p:spTree>
    <p:extLst>
      <p:ext uri="{BB962C8B-B14F-4D97-AF65-F5344CB8AC3E}">
        <p14:creationId xmlns:p14="http://schemas.microsoft.com/office/powerpoint/2010/main" val="2861062068"/>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3"/>
          <p:cNvSpPr/>
          <p:nvPr/>
        </p:nvSpPr>
        <p:spPr>
          <a:xfrm>
            <a:off x="3701869" y="3071585"/>
            <a:ext cx="4301671" cy="2461127"/>
          </a:xfrm>
          <a:prstGeom prst="rect">
            <a:avLst/>
          </a:prstGeom>
          <a:blipFill>
            <a:blip r:embed="rId2"/>
            <a:stretch>
              <a:fillRect/>
            </a:stretch>
          </a:blipFill>
        </p:spPr>
        <p:txBody>
          <a:bodyPr wrap="square" lIns="0" tIns="0" rIns="0" bIns="0" rtlCol="0"/>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sp>
        <p:nvSpPr>
          <p:cNvPr id="8" name="object 2"/>
          <p:cNvSpPr txBox="1"/>
          <p:nvPr/>
        </p:nvSpPr>
        <p:spPr>
          <a:xfrm>
            <a:off x="4785360" y="2107215"/>
            <a:ext cx="3218180" cy="696595"/>
          </a:xfrm>
          <a:prstGeom prst="rect">
            <a:avLst/>
          </a:prstGeom>
        </p:spPr>
        <p:txBody>
          <a:bodyPr vert="horz" wrap="square" lIns="0" tIns="13335" rIns="0" bIns="0" rtlCol="0">
            <a:spAutoFit/>
          </a:bodyPr>
          <a:lstStyle>
            <a:defPPr>
              <a:defRPr lang="tr-TR"/>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ct val="100000"/>
              </a:lnSpc>
              <a:spcBef>
                <a:spcPts val="105"/>
              </a:spcBef>
            </a:pPr>
            <a:r>
              <a:rPr lang="tr-TR" b="1" spc="-10" dirty="0">
                <a:solidFill>
                  <a:srgbClr val="1F487C"/>
                </a:solidFill>
              </a:rPr>
              <a:t>TEŞEKKÜRLER</a:t>
            </a:r>
            <a:endParaRPr lang="tr-TR" b="1" dirty="0"/>
          </a:p>
        </p:txBody>
      </p:sp>
    </p:spTree>
    <p:extLst>
      <p:ext uri="{BB962C8B-B14F-4D97-AF65-F5344CB8AC3E}">
        <p14:creationId xmlns:p14="http://schemas.microsoft.com/office/powerpoint/2010/main" val="108868251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txBox="1">
            <a:spLocks/>
          </p:cNvSpPr>
          <p:nvPr/>
        </p:nvSpPr>
        <p:spPr>
          <a:xfrm>
            <a:off x="638134" y="212786"/>
            <a:ext cx="10489473" cy="850106"/>
          </a:xfrm>
          <a:prstGeom prst="rect">
            <a:avLst/>
          </a:prstGeom>
        </p:spPr>
        <p:txBody>
          <a:bodyPr>
            <a:normAutofit fontScale="90000" lnSpcReduction="200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tr-TR" sz="3600" b="1" noProof="0" dirty="0" smtClean="0">
                <a:solidFill>
                  <a:schemeClr val="accent1">
                    <a:lumMod val="50000"/>
                  </a:schemeClr>
                </a:solidFill>
                <a:effectLst>
                  <a:outerShdw blurRad="38100" dist="38100" dir="2700000" algn="tl">
                    <a:srgbClr val="000000">
                      <a:alpha val="43137"/>
                    </a:srgbClr>
                  </a:outerShdw>
                </a:effectLst>
                <a:latin typeface="+mn-lt"/>
                <a:ea typeface="+mj-ea"/>
                <a:cs typeface="+mj-cs"/>
              </a:rPr>
              <a:t>2019-2023 ARASI</a:t>
            </a:r>
          </a:p>
          <a:p>
            <a:pPr marL="0" marR="0" lvl="0" indent="0" algn="ctr" defTabSz="914400" rtl="0" eaLnBrk="1" fontAlgn="auto" latinLnBrk="0" hangingPunct="1">
              <a:lnSpc>
                <a:spcPct val="90000"/>
              </a:lnSpc>
              <a:spcBef>
                <a:spcPct val="0"/>
              </a:spcBef>
              <a:spcAft>
                <a:spcPts val="0"/>
              </a:spcAft>
              <a:buClrTx/>
              <a:buSzTx/>
              <a:buFontTx/>
              <a:buNone/>
              <a:tabLst/>
              <a:defRPr/>
            </a:pPr>
            <a:r>
              <a:rPr lang="tr-TR" sz="3600" b="1" noProof="0" dirty="0" smtClean="0">
                <a:solidFill>
                  <a:schemeClr val="accent1">
                    <a:lumMod val="50000"/>
                  </a:schemeClr>
                </a:solidFill>
                <a:effectLst>
                  <a:outerShdw blurRad="38100" dist="38100" dir="2700000" algn="tl">
                    <a:srgbClr val="000000">
                      <a:alpha val="43137"/>
                    </a:srgbClr>
                  </a:outerShdw>
                </a:effectLst>
                <a:latin typeface="+mn-lt"/>
                <a:ea typeface="+mj-ea"/>
                <a:cs typeface="+mj-cs"/>
              </a:rPr>
              <a:t> İSTANBUL İLİNE AİT  YANGIN İSTATİSTİĞİ</a:t>
            </a:r>
            <a:endParaRPr kumimoji="0" lang="en-US" sz="3600" b="1" i="0" u="none" strike="noStrike" kern="1200" cap="none" spc="0" normalizeH="0" baseline="0" noProof="0" dirty="0" smtClean="0">
              <a:ln>
                <a:noFill/>
              </a:ln>
              <a:solidFill>
                <a:schemeClr val="accent1">
                  <a:lumMod val="50000"/>
                </a:schemeClr>
              </a:solidFill>
              <a:effectLst>
                <a:outerShdw blurRad="38100" dist="38100" dir="2700000" algn="tl">
                  <a:srgbClr val="000000">
                    <a:alpha val="43137"/>
                  </a:srgbClr>
                </a:outerShdw>
              </a:effectLst>
              <a:uLnTx/>
              <a:uFillTx/>
              <a:latin typeface="+mn-lt"/>
              <a:ea typeface="+mj-ea"/>
              <a:cs typeface="+mj-cs"/>
            </a:endParaRPr>
          </a:p>
        </p:txBody>
      </p:sp>
      <p:pic>
        <p:nvPicPr>
          <p:cNvPr id="2" name="Resim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68470" y="961292"/>
            <a:ext cx="8582313" cy="50229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41626065"/>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787371" y="236885"/>
            <a:ext cx="10489473" cy="850106"/>
          </a:xfrm>
          <a:prstGeom prst="rect">
            <a:avLst/>
          </a:prstGeom>
        </p:spPr>
        <p:txBody>
          <a:bodyPr>
            <a:normAutofit fontScale="90000" lnSpcReduction="200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tr-TR" sz="3600" b="1" noProof="0" dirty="0" smtClean="0">
                <a:solidFill>
                  <a:schemeClr val="accent1">
                    <a:lumMod val="50000"/>
                  </a:schemeClr>
                </a:solidFill>
                <a:effectLst>
                  <a:outerShdw blurRad="38100" dist="38100" dir="2700000" algn="tl">
                    <a:srgbClr val="000000">
                      <a:alpha val="43137"/>
                    </a:srgbClr>
                  </a:outerShdw>
                </a:effectLst>
                <a:latin typeface="+mn-lt"/>
                <a:ea typeface="+mj-ea"/>
                <a:cs typeface="+mj-cs"/>
              </a:rPr>
              <a:t>2017-2021 YILLARI ARASI </a:t>
            </a:r>
          </a:p>
          <a:p>
            <a:pPr marL="0" marR="0" lvl="0" indent="0" algn="ctr" defTabSz="914400" rtl="0" eaLnBrk="1" fontAlgn="auto" latinLnBrk="0" hangingPunct="1">
              <a:lnSpc>
                <a:spcPct val="90000"/>
              </a:lnSpc>
              <a:spcBef>
                <a:spcPct val="0"/>
              </a:spcBef>
              <a:spcAft>
                <a:spcPts val="0"/>
              </a:spcAft>
              <a:buClrTx/>
              <a:buSzTx/>
              <a:buFontTx/>
              <a:buNone/>
              <a:tabLst/>
              <a:defRPr/>
            </a:pPr>
            <a:r>
              <a:rPr lang="tr-TR" sz="3600" b="1" dirty="0" smtClean="0">
                <a:solidFill>
                  <a:schemeClr val="accent1">
                    <a:lumMod val="50000"/>
                  </a:schemeClr>
                </a:solidFill>
                <a:effectLst>
                  <a:outerShdw blurRad="38100" dist="38100" dir="2700000" algn="tl">
                    <a:srgbClr val="000000">
                      <a:alpha val="43137"/>
                    </a:srgbClr>
                  </a:outerShdw>
                </a:effectLst>
                <a:latin typeface="+mn-lt"/>
                <a:ea typeface="+mj-ea"/>
                <a:cs typeface="+mj-cs"/>
              </a:rPr>
              <a:t>KOCAELİ İLİ YANGIN İSTATİSTİĞİ</a:t>
            </a:r>
            <a:r>
              <a:rPr lang="tr-TR" sz="3600" b="1" noProof="0" dirty="0" smtClean="0">
                <a:solidFill>
                  <a:schemeClr val="accent1">
                    <a:lumMod val="50000"/>
                  </a:schemeClr>
                </a:solidFill>
                <a:effectLst>
                  <a:outerShdw blurRad="38100" dist="38100" dir="2700000" algn="tl">
                    <a:srgbClr val="000000">
                      <a:alpha val="43137"/>
                    </a:srgbClr>
                  </a:outerShdw>
                </a:effectLst>
                <a:latin typeface="+mn-lt"/>
                <a:ea typeface="+mj-ea"/>
                <a:cs typeface="+mj-cs"/>
              </a:rPr>
              <a:t> </a:t>
            </a:r>
            <a:endParaRPr kumimoji="0" lang="en-US" sz="3600" b="1" i="0" u="none" strike="noStrike" kern="1200" cap="none" spc="0" normalizeH="0" baseline="0" noProof="0" dirty="0" smtClean="0">
              <a:ln>
                <a:noFill/>
              </a:ln>
              <a:solidFill>
                <a:schemeClr val="accent1">
                  <a:lumMod val="50000"/>
                </a:schemeClr>
              </a:solidFill>
              <a:effectLst>
                <a:outerShdw blurRad="38100" dist="38100" dir="2700000" algn="tl">
                  <a:srgbClr val="000000">
                    <a:alpha val="43137"/>
                  </a:srgbClr>
                </a:outerShdw>
              </a:effectLst>
              <a:uLnTx/>
              <a:uFillTx/>
              <a:latin typeface="+mn-lt"/>
              <a:ea typeface="+mj-ea"/>
              <a:cs typeface="+mj-cs"/>
            </a:endParaRPr>
          </a:p>
        </p:txBody>
      </p:sp>
      <p:pic>
        <p:nvPicPr>
          <p:cNvPr id="2" name="Resim 1"/>
          <p:cNvPicPr>
            <a:picLocks noChangeAspect="1"/>
          </p:cNvPicPr>
          <p:nvPr/>
        </p:nvPicPr>
        <p:blipFill>
          <a:blip r:embed="rId2"/>
          <a:stretch>
            <a:fillRect/>
          </a:stretch>
        </p:blipFill>
        <p:spPr>
          <a:xfrm>
            <a:off x="2062480" y="2073133"/>
            <a:ext cx="7670800" cy="4159132"/>
          </a:xfrm>
          <a:prstGeom prst="rect">
            <a:avLst/>
          </a:prstGeom>
        </p:spPr>
      </p:pic>
      <p:sp>
        <p:nvSpPr>
          <p:cNvPr id="7" name="Metin kutusu 6"/>
          <p:cNvSpPr txBox="1"/>
          <p:nvPr/>
        </p:nvSpPr>
        <p:spPr>
          <a:xfrm>
            <a:off x="1645920" y="986142"/>
            <a:ext cx="11276844" cy="830997"/>
          </a:xfrm>
          <a:prstGeom prst="rect">
            <a:avLst/>
          </a:prstGeom>
          <a:noFill/>
        </p:spPr>
        <p:txBody>
          <a:bodyPr wrap="square" rtlCol="0">
            <a:spAutoFit/>
          </a:bodyPr>
          <a:lstStyle/>
          <a:p>
            <a:r>
              <a:rPr lang="tr-TR" sz="2400" dirty="0" smtClean="0">
                <a:solidFill>
                  <a:srgbClr val="C11E43"/>
                </a:solidFill>
              </a:rPr>
              <a:t>Türkiye’de sadece İstanbul ve Kocaeli illerinde;</a:t>
            </a:r>
          </a:p>
          <a:p>
            <a:pPr marL="285750" indent="-285750">
              <a:buFont typeface="Arial" panose="020B0604020202020204" pitchFamily="34" charset="0"/>
              <a:buChar char="•"/>
            </a:pPr>
            <a:r>
              <a:rPr lang="tr-TR" sz="2400" dirty="0" smtClean="0"/>
              <a:t>Yılda ortalama 400 Fabrika  ve 2500 araç      yanmaktadır.</a:t>
            </a:r>
          </a:p>
        </p:txBody>
      </p:sp>
    </p:spTree>
    <p:extLst>
      <p:ext uri="{BB962C8B-B14F-4D97-AF65-F5344CB8AC3E}">
        <p14:creationId xmlns:p14="http://schemas.microsoft.com/office/powerpoint/2010/main" val="2342406328"/>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S_NET" val="3.1.28"/>
  <p:tag name="AS_OS" val="Unix 5.4.0.1084"/>
  <p:tag name="AS_RELEASE_DATE" val="2022.07.14"/>
  <p:tag name="AS_TITLE" val="Aspose.Slides for .NET Standard 2.0"/>
  <p:tag name="AS_VERSION" val="22.7"/>
</p:tagLst>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11666</TotalTime>
  <Words>4954</Words>
  <Application>Microsoft Office PowerPoint</Application>
  <PresentationFormat>Geniş ekran</PresentationFormat>
  <Paragraphs>505</Paragraphs>
  <Slides>79</Slides>
  <Notes>0</Notes>
  <HiddenSlides>0</HiddenSlides>
  <MMClips>6</MMClips>
  <ScaleCrop>false</ScaleCrop>
  <HeadingPairs>
    <vt:vector size="6" baseType="variant">
      <vt:variant>
        <vt:lpstr>Kullanılan Yazı Tipleri</vt:lpstr>
      </vt:variant>
      <vt:variant>
        <vt:i4>21</vt:i4>
      </vt:variant>
      <vt:variant>
        <vt:lpstr>Tema</vt:lpstr>
      </vt:variant>
      <vt:variant>
        <vt:i4>1</vt:i4>
      </vt:variant>
      <vt:variant>
        <vt:lpstr>Slayt Başlıkları</vt:lpstr>
      </vt:variant>
      <vt:variant>
        <vt:i4>79</vt:i4>
      </vt:variant>
    </vt:vector>
  </HeadingPairs>
  <TitlesOfParts>
    <vt:vector size="101" baseType="lpstr">
      <vt:lpstr>-apple-system</vt:lpstr>
      <vt:lpstr>Arial</vt:lpstr>
      <vt:lpstr>Calibri</vt:lpstr>
      <vt:lpstr>Calibri GÖVDE</vt:lpstr>
      <vt:lpstr>Calibri Light</vt:lpstr>
      <vt:lpstr>Century Gold</vt:lpstr>
      <vt:lpstr>Century Gothic</vt:lpstr>
      <vt:lpstr>elza</vt:lpstr>
      <vt:lpstr>Inter</vt:lpstr>
      <vt:lpstr>Montserrat</vt:lpstr>
      <vt:lpstr>MyriadPro</vt:lpstr>
      <vt:lpstr>Open Sans</vt:lpstr>
      <vt:lpstr>Poppins</vt:lpstr>
      <vt:lpstr>Roboto</vt:lpstr>
      <vt:lpstr>Symbol</vt:lpstr>
      <vt:lpstr>system-ui</vt:lpstr>
      <vt:lpstr>Times New Roman</vt:lpstr>
      <vt:lpstr>Titillium Web</vt:lpstr>
      <vt:lpstr>TRT-Bold</vt:lpstr>
      <vt:lpstr>TRT-Regular</vt:lpstr>
      <vt:lpstr>Wingdings</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a</dc:creator>
  <cp:lastModifiedBy>Erdinç Günay</cp:lastModifiedBy>
  <cp:revision>265</cp:revision>
  <dcterms:created xsi:type="dcterms:W3CDTF">2022-09-16T13:02:56Z</dcterms:created>
  <dcterms:modified xsi:type="dcterms:W3CDTF">2025-04-29T16:07:54Z</dcterms:modified>
</cp:coreProperties>
</file>